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327" r:id="rId2"/>
    <p:sldId id="317" r:id="rId3"/>
    <p:sldId id="354" r:id="rId4"/>
    <p:sldId id="257" r:id="rId5"/>
    <p:sldId id="328" r:id="rId6"/>
    <p:sldId id="329" r:id="rId7"/>
    <p:sldId id="335" r:id="rId8"/>
    <p:sldId id="330" r:id="rId9"/>
    <p:sldId id="334" r:id="rId10"/>
    <p:sldId id="333" r:id="rId11"/>
    <p:sldId id="336" r:id="rId12"/>
    <p:sldId id="337" r:id="rId13"/>
    <p:sldId id="345" r:id="rId14"/>
    <p:sldId id="331" r:id="rId15"/>
    <p:sldId id="358" r:id="rId16"/>
    <p:sldId id="346" r:id="rId17"/>
    <p:sldId id="347" r:id="rId18"/>
    <p:sldId id="348" r:id="rId19"/>
    <p:sldId id="349" r:id="rId20"/>
    <p:sldId id="350" r:id="rId21"/>
    <p:sldId id="351" r:id="rId22"/>
    <p:sldId id="352" r:id="rId23"/>
    <p:sldId id="353" r:id="rId24"/>
    <p:sldId id="321" r:id="rId25"/>
    <p:sldId id="332" r:id="rId26"/>
    <p:sldId id="356"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D7E2E9F-8450-41E4-AD65-33DDD34FE85C}">
          <p14:sldIdLst>
            <p14:sldId id="327"/>
            <p14:sldId id="317"/>
            <p14:sldId id="354"/>
            <p14:sldId id="257"/>
            <p14:sldId id="328"/>
            <p14:sldId id="329"/>
            <p14:sldId id="335"/>
            <p14:sldId id="330"/>
            <p14:sldId id="334"/>
            <p14:sldId id="333"/>
            <p14:sldId id="336"/>
            <p14:sldId id="337"/>
            <p14:sldId id="345"/>
            <p14:sldId id="331"/>
            <p14:sldId id="358"/>
            <p14:sldId id="346"/>
            <p14:sldId id="347"/>
            <p14:sldId id="348"/>
            <p14:sldId id="349"/>
            <p14:sldId id="350"/>
            <p14:sldId id="351"/>
            <p14:sldId id="352"/>
            <p14:sldId id="353"/>
            <p14:sldId id="321"/>
            <p14:sldId id="332"/>
            <p14:sldId id="35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375F"/>
    <a:srgbClr val="2C3358"/>
    <a:srgbClr val="FFA3A3"/>
    <a:srgbClr val="FFC5C5"/>
    <a:srgbClr val="FF9797"/>
    <a:srgbClr val="2A31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33" autoAdjust="0"/>
    <p:restoredTop sz="96357" autoAdjust="0"/>
  </p:normalViewPr>
  <p:slideViewPr>
    <p:cSldViewPr>
      <p:cViewPr varScale="1">
        <p:scale>
          <a:sx n="72" d="100"/>
          <a:sy n="72" d="100"/>
        </p:scale>
        <p:origin x="1224"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6" d="100"/>
          <a:sy n="56" d="100"/>
        </p:scale>
        <p:origin x="-288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EB3BCDC-9348-4278-BFD2-A0AA62C69A4B}" type="datetimeFigureOut">
              <a:rPr lang="tr-TR" smtClean="0"/>
              <a:t>21.12.2021</a:t>
            </a:fld>
            <a:endParaRPr lang="tr-TR"/>
          </a:p>
        </p:txBody>
      </p:sp>
      <p:sp>
        <p:nvSpPr>
          <p:cNvPr id="4" name="Altbilgi Yer Tutucusu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5F957BE-88CE-41AC-A190-BA1FFC32E1A3}" type="slidenum">
              <a:rPr lang="tr-TR" smtClean="0"/>
              <a:t>‹#›</a:t>
            </a:fld>
            <a:endParaRPr lang="tr-TR"/>
          </a:p>
        </p:txBody>
      </p:sp>
    </p:spTree>
    <p:extLst>
      <p:ext uri="{BB962C8B-B14F-4D97-AF65-F5344CB8AC3E}">
        <p14:creationId xmlns:p14="http://schemas.microsoft.com/office/powerpoint/2010/main" val="14662781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41299D-3C82-4B7D-9AEC-5EC7790E8F3E}" type="datetimeFigureOut">
              <a:rPr lang="tr-TR" smtClean="0"/>
              <a:t>21.12.2021</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A20B8D-E4D6-452C-BAED-E26E063D393E}" type="slidenum">
              <a:rPr lang="tr-TR" smtClean="0"/>
              <a:t>‹#›</a:t>
            </a:fld>
            <a:endParaRPr lang="tr-TR"/>
          </a:p>
        </p:txBody>
      </p:sp>
    </p:spTree>
    <p:extLst>
      <p:ext uri="{BB962C8B-B14F-4D97-AF65-F5344CB8AC3E}">
        <p14:creationId xmlns:p14="http://schemas.microsoft.com/office/powerpoint/2010/main" val="287713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2" name="Rectangle 7"/>
          <p:cNvSpPr>
            <a:spLocks noChangeArrowheads="1"/>
          </p:cNvSpPr>
          <p:nvPr/>
        </p:nvSpPr>
        <p:spPr bwMode="auto">
          <a:xfrm>
            <a:off x="3209925" y="4416425"/>
            <a:ext cx="5243513" cy="1992313"/>
          </a:xfrm>
          <a:prstGeom prst="rect">
            <a:avLst/>
          </a:prstGeom>
          <a:solidFill>
            <a:srgbClr val="7495BA"/>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a:lstStyle/>
          <a:p>
            <a:pPr fontAlgn="base" latinLnBrk="1">
              <a:spcBef>
                <a:spcPct val="0"/>
              </a:spcBef>
              <a:spcAft>
                <a:spcPct val="0"/>
              </a:spcAft>
            </a:pPr>
            <a:endParaRPr kumimoji="1" lang="ko-KR" altLang="en-US">
              <a:solidFill>
                <a:srgbClr val="000000"/>
              </a:solidFill>
            </a:endParaRPr>
          </a:p>
        </p:txBody>
      </p:sp>
      <p:sp>
        <p:nvSpPr>
          <p:cNvPr id="3" name="Rectangle 8"/>
          <p:cNvSpPr>
            <a:spLocks noChangeArrowheads="1"/>
          </p:cNvSpPr>
          <p:nvPr/>
        </p:nvSpPr>
        <p:spPr bwMode="auto">
          <a:xfrm>
            <a:off x="3200400" y="-3175"/>
            <a:ext cx="5262563" cy="4411663"/>
          </a:xfrm>
          <a:prstGeom prst="rect">
            <a:avLst/>
          </a:prstGeom>
          <a:solidFill>
            <a:srgbClr val="DDDDDD"/>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lIns="90000" rIns="90000" anchor="ctr"/>
          <a:lstStyle/>
          <a:p>
            <a:pPr fontAlgn="base" latinLnBrk="1">
              <a:spcBef>
                <a:spcPct val="0"/>
              </a:spcBef>
              <a:spcAft>
                <a:spcPct val="0"/>
              </a:spcAft>
            </a:pPr>
            <a:endParaRPr kumimoji="1" lang="ko-KR" altLang="en-US">
              <a:solidFill>
                <a:srgbClr val="000000"/>
              </a:solidFill>
            </a:endParaRPr>
          </a:p>
        </p:txBody>
      </p:sp>
      <p:sp>
        <p:nvSpPr>
          <p:cNvPr id="4" name="Rectangle 9"/>
          <p:cNvSpPr>
            <a:spLocks noChangeArrowheads="1"/>
          </p:cNvSpPr>
          <p:nvPr/>
        </p:nvSpPr>
        <p:spPr bwMode="auto">
          <a:xfrm rot="16200000">
            <a:off x="2135982" y="1170781"/>
            <a:ext cx="2317750" cy="185737"/>
          </a:xfrm>
          <a:prstGeom prst="rect">
            <a:avLst/>
          </a:prstGeom>
          <a:solidFill>
            <a:srgbClr val="96969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latinLnBrk="1">
              <a:spcBef>
                <a:spcPct val="0"/>
              </a:spcBef>
              <a:spcAft>
                <a:spcPct val="0"/>
              </a:spcAft>
            </a:pPr>
            <a:endParaRPr kumimoji="1" lang="ko-KR" altLang="en-US">
              <a:solidFill>
                <a:srgbClr val="000000"/>
              </a:solidFill>
            </a:endParaRPr>
          </a:p>
        </p:txBody>
      </p:sp>
      <p:sp>
        <p:nvSpPr>
          <p:cNvPr id="5" name="Rectangle 10"/>
          <p:cNvSpPr>
            <a:spLocks noChangeArrowheads="1"/>
          </p:cNvSpPr>
          <p:nvPr/>
        </p:nvSpPr>
        <p:spPr bwMode="auto">
          <a:xfrm rot="16200000">
            <a:off x="2297907" y="3323431"/>
            <a:ext cx="1993900" cy="185737"/>
          </a:xfrm>
          <a:prstGeom prst="rect">
            <a:avLst/>
          </a:prstGeom>
          <a:solidFill>
            <a:srgbClr val="C0C0C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latinLnBrk="1">
              <a:spcBef>
                <a:spcPct val="0"/>
              </a:spcBef>
              <a:spcAft>
                <a:spcPct val="0"/>
              </a:spcAft>
            </a:pPr>
            <a:endParaRPr kumimoji="1" lang="ko-KR" altLang="en-US">
              <a:solidFill>
                <a:srgbClr val="000000"/>
              </a:solidFill>
            </a:endParaRPr>
          </a:p>
        </p:txBody>
      </p:sp>
      <p:sp>
        <p:nvSpPr>
          <p:cNvPr id="6" name="Line 11"/>
          <p:cNvSpPr>
            <a:spLocks noChangeShapeType="1"/>
          </p:cNvSpPr>
          <p:nvPr/>
        </p:nvSpPr>
        <p:spPr bwMode="auto">
          <a:xfrm>
            <a:off x="3211513" y="2419350"/>
            <a:ext cx="5229225" cy="0"/>
          </a:xfrm>
          <a:prstGeom prst="line">
            <a:avLst/>
          </a:prstGeom>
          <a:noFill/>
          <a:ln w="12700">
            <a:solidFill>
              <a:srgbClr val="969696"/>
            </a:solidFill>
            <a:round/>
            <a:headEnd/>
            <a:tailEnd/>
          </a:ln>
          <a:extLst>
            <a:ext uri="{909E8E84-426E-40DD-AFC4-6F175D3DCCD1}">
              <a14:hiddenFill xmlns:a14="http://schemas.microsoft.com/office/drawing/2010/main">
                <a:noFill/>
              </a14:hiddenFill>
            </a:ext>
          </a:extLst>
        </p:spPr>
        <p:txBody>
          <a:bodyPr/>
          <a:lstStyle/>
          <a:p>
            <a:pPr fontAlgn="base" latinLnBrk="1">
              <a:spcBef>
                <a:spcPct val="0"/>
              </a:spcBef>
              <a:spcAft>
                <a:spcPct val="0"/>
              </a:spcAft>
            </a:pPr>
            <a:endParaRPr kumimoji="1" lang="tr-TR">
              <a:solidFill>
                <a:srgbClr val="000000"/>
              </a:solidFill>
            </a:endParaRPr>
          </a:p>
        </p:txBody>
      </p:sp>
      <p:sp>
        <p:nvSpPr>
          <p:cNvPr id="7" name="Rectangle 12"/>
          <p:cNvSpPr>
            <a:spLocks noChangeArrowheads="1"/>
          </p:cNvSpPr>
          <p:nvPr/>
        </p:nvSpPr>
        <p:spPr bwMode="auto">
          <a:xfrm>
            <a:off x="8448675" y="4418013"/>
            <a:ext cx="700088" cy="1982787"/>
          </a:xfrm>
          <a:prstGeom prst="rect">
            <a:avLst/>
          </a:prstGeom>
          <a:solidFill>
            <a:srgbClr val="DDDDDD"/>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lIns="90000" rIns="90000" anchor="ctr"/>
          <a:lstStyle/>
          <a:p>
            <a:pPr fontAlgn="base" latinLnBrk="1">
              <a:spcBef>
                <a:spcPct val="0"/>
              </a:spcBef>
              <a:spcAft>
                <a:spcPct val="0"/>
              </a:spcAft>
            </a:pPr>
            <a:endParaRPr kumimoji="1" lang="ko-KR" altLang="en-US">
              <a:solidFill>
                <a:srgbClr val="000000"/>
              </a:solidFill>
            </a:endParaRPr>
          </a:p>
        </p:txBody>
      </p:sp>
      <p:sp>
        <p:nvSpPr>
          <p:cNvPr id="8" name="Line 13"/>
          <p:cNvSpPr>
            <a:spLocks noChangeShapeType="1"/>
          </p:cNvSpPr>
          <p:nvPr/>
        </p:nvSpPr>
        <p:spPr bwMode="auto">
          <a:xfrm>
            <a:off x="3206750" y="0"/>
            <a:ext cx="0" cy="6858000"/>
          </a:xfrm>
          <a:prstGeom prst="line">
            <a:avLst/>
          </a:prstGeom>
          <a:noFill/>
          <a:ln w="12700">
            <a:solidFill>
              <a:srgbClr val="363F6C"/>
            </a:solidFill>
            <a:round/>
            <a:headEnd/>
            <a:tailEnd/>
          </a:ln>
          <a:extLst>
            <a:ext uri="{909E8E84-426E-40DD-AFC4-6F175D3DCCD1}">
              <a14:hiddenFill xmlns:a14="http://schemas.microsoft.com/office/drawing/2010/main">
                <a:noFill/>
              </a14:hiddenFill>
            </a:ext>
          </a:extLst>
        </p:spPr>
        <p:txBody>
          <a:bodyPr/>
          <a:lstStyle/>
          <a:p>
            <a:pPr fontAlgn="base" latinLnBrk="1">
              <a:spcBef>
                <a:spcPct val="0"/>
              </a:spcBef>
              <a:spcAft>
                <a:spcPct val="0"/>
              </a:spcAft>
            </a:pPr>
            <a:endParaRPr kumimoji="1" lang="tr-TR">
              <a:solidFill>
                <a:srgbClr val="000000"/>
              </a:solidFill>
            </a:endParaRPr>
          </a:p>
        </p:txBody>
      </p:sp>
      <p:sp>
        <p:nvSpPr>
          <p:cNvPr id="9" name="Line 14"/>
          <p:cNvSpPr>
            <a:spLocks noChangeShapeType="1"/>
          </p:cNvSpPr>
          <p:nvPr/>
        </p:nvSpPr>
        <p:spPr bwMode="auto">
          <a:xfrm>
            <a:off x="8448675" y="0"/>
            <a:ext cx="0" cy="6858000"/>
          </a:xfrm>
          <a:prstGeom prst="line">
            <a:avLst/>
          </a:prstGeom>
          <a:noFill/>
          <a:ln w="12700">
            <a:solidFill>
              <a:srgbClr val="363F6C"/>
            </a:solidFill>
            <a:round/>
            <a:headEnd/>
            <a:tailEnd/>
          </a:ln>
          <a:extLst>
            <a:ext uri="{909E8E84-426E-40DD-AFC4-6F175D3DCCD1}">
              <a14:hiddenFill xmlns:a14="http://schemas.microsoft.com/office/drawing/2010/main">
                <a:noFill/>
              </a14:hiddenFill>
            </a:ext>
          </a:extLst>
        </p:spPr>
        <p:txBody>
          <a:bodyPr/>
          <a:lstStyle/>
          <a:p>
            <a:pPr fontAlgn="base" latinLnBrk="1">
              <a:spcBef>
                <a:spcPct val="0"/>
              </a:spcBef>
              <a:spcAft>
                <a:spcPct val="0"/>
              </a:spcAft>
            </a:pPr>
            <a:endParaRPr kumimoji="1" lang="tr-TR">
              <a:solidFill>
                <a:srgbClr val="000000"/>
              </a:solidFill>
            </a:endParaRPr>
          </a:p>
        </p:txBody>
      </p:sp>
      <p:sp>
        <p:nvSpPr>
          <p:cNvPr id="10" name="Line 15"/>
          <p:cNvSpPr>
            <a:spLocks noChangeShapeType="1"/>
          </p:cNvSpPr>
          <p:nvPr/>
        </p:nvSpPr>
        <p:spPr bwMode="auto">
          <a:xfrm>
            <a:off x="0" y="6400800"/>
            <a:ext cx="91535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fontAlgn="base" latinLnBrk="1">
              <a:spcBef>
                <a:spcPct val="0"/>
              </a:spcBef>
              <a:spcAft>
                <a:spcPct val="0"/>
              </a:spcAft>
            </a:pPr>
            <a:endParaRPr kumimoji="1" lang="tr-TR">
              <a:solidFill>
                <a:srgbClr val="000000"/>
              </a:solidFill>
            </a:endParaRPr>
          </a:p>
        </p:txBody>
      </p:sp>
      <p:sp>
        <p:nvSpPr>
          <p:cNvPr id="11" name="Line 16"/>
          <p:cNvSpPr>
            <a:spLocks noChangeShapeType="1"/>
          </p:cNvSpPr>
          <p:nvPr/>
        </p:nvSpPr>
        <p:spPr bwMode="auto">
          <a:xfrm>
            <a:off x="0" y="4410075"/>
            <a:ext cx="9153525" cy="0"/>
          </a:xfrm>
          <a:prstGeom prst="line">
            <a:avLst/>
          </a:prstGeom>
          <a:noFill/>
          <a:ln w="12700">
            <a:solidFill>
              <a:srgbClr val="363F6C"/>
            </a:solidFill>
            <a:round/>
            <a:headEnd/>
            <a:tailEnd/>
          </a:ln>
          <a:extLst>
            <a:ext uri="{909E8E84-426E-40DD-AFC4-6F175D3DCCD1}">
              <a14:hiddenFill xmlns:a14="http://schemas.microsoft.com/office/drawing/2010/main">
                <a:noFill/>
              </a14:hiddenFill>
            </a:ext>
          </a:extLst>
        </p:spPr>
        <p:txBody>
          <a:bodyPr/>
          <a:lstStyle/>
          <a:p>
            <a:pPr fontAlgn="base" latinLnBrk="1">
              <a:spcBef>
                <a:spcPct val="0"/>
              </a:spcBef>
              <a:spcAft>
                <a:spcPct val="0"/>
              </a:spcAft>
            </a:pPr>
            <a:endParaRPr kumimoji="1" lang="tr-TR">
              <a:solidFill>
                <a:srgbClr val="000000"/>
              </a:solidFill>
            </a:endParaRPr>
          </a:p>
        </p:txBody>
      </p:sp>
      <p:sp>
        <p:nvSpPr>
          <p:cNvPr id="12" name="Rectangle 17"/>
          <p:cNvSpPr>
            <a:spLocks noChangeArrowheads="1"/>
          </p:cNvSpPr>
          <p:nvPr/>
        </p:nvSpPr>
        <p:spPr bwMode="auto">
          <a:xfrm>
            <a:off x="0" y="-3175"/>
            <a:ext cx="3205163" cy="4411663"/>
          </a:xfrm>
          <a:prstGeom prst="rect">
            <a:avLst/>
          </a:prstGeom>
          <a:gradFill rotWithShape="1">
            <a:gsLst>
              <a:gs pos="0">
                <a:srgbClr val="191D32"/>
              </a:gs>
              <a:gs pos="100000">
                <a:srgbClr val="363F6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latinLnBrk="1">
              <a:spcBef>
                <a:spcPct val="0"/>
              </a:spcBef>
              <a:spcAft>
                <a:spcPct val="0"/>
              </a:spcAft>
            </a:pPr>
            <a:endParaRPr kumimoji="1" lang="ko-KR" altLang="en-US">
              <a:solidFill>
                <a:srgbClr val="000000"/>
              </a:solidFill>
            </a:endParaRPr>
          </a:p>
        </p:txBody>
      </p:sp>
      <p:sp>
        <p:nvSpPr>
          <p:cNvPr id="13" name="Rectangle 27"/>
          <p:cNvSpPr>
            <a:spLocks noChangeArrowheads="1"/>
          </p:cNvSpPr>
          <p:nvPr/>
        </p:nvSpPr>
        <p:spPr bwMode="auto">
          <a:xfrm>
            <a:off x="8448675" y="-3175"/>
            <a:ext cx="700088" cy="4411663"/>
          </a:xfrm>
          <a:prstGeom prst="rect">
            <a:avLst/>
          </a:prstGeom>
          <a:gradFill rotWithShape="1">
            <a:gsLst>
              <a:gs pos="0">
                <a:srgbClr val="191D32"/>
              </a:gs>
              <a:gs pos="100000">
                <a:srgbClr val="363F6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latinLnBrk="1">
              <a:spcBef>
                <a:spcPct val="0"/>
              </a:spcBef>
              <a:spcAft>
                <a:spcPct val="0"/>
              </a:spcAft>
            </a:pPr>
            <a:endParaRPr kumimoji="1" lang="ko-KR" altLang="en-US">
              <a:solidFill>
                <a:srgbClr val="000000"/>
              </a:solidFill>
            </a:endParaRPr>
          </a:p>
        </p:txBody>
      </p:sp>
      <p:sp>
        <p:nvSpPr>
          <p:cNvPr id="14" name="Rectangle 28"/>
          <p:cNvSpPr>
            <a:spLocks noChangeArrowheads="1"/>
          </p:cNvSpPr>
          <p:nvPr/>
        </p:nvSpPr>
        <p:spPr bwMode="auto">
          <a:xfrm flipV="1">
            <a:off x="0" y="6397625"/>
            <a:ext cx="9148763" cy="458788"/>
          </a:xfrm>
          <a:prstGeom prst="rect">
            <a:avLst/>
          </a:prstGeom>
          <a:gradFill rotWithShape="1">
            <a:gsLst>
              <a:gs pos="0">
                <a:srgbClr val="191D32"/>
              </a:gs>
              <a:gs pos="100000">
                <a:srgbClr val="363F6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latinLnBrk="1">
              <a:spcBef>
                <a:spcPct val="0"/>
              </a:spcBef>
              <a:spcAft>
                <a:spcPct val="0"/>
              </a:spcAft>
            </a:pPr>
            <a:endParaRPr kumimoji="1" lang="ko-KR" altLang="en-US">
              <a:solidFill>
                <a:srgbClr val="000000"/>
              </a:solidFill>
            </a:endParaRPr>
          </a:p>
        </p:txBody>
      </p:sp>
      <p:sp>
        <p:nvSpPr>
          <p:cNvPr id="15" name="Rectangle 32"/>
          <p:cNvSpPr>
            <a:spLocks noChangeArrowheads="1"/>
          </p:cNvSpPr>
          <p:nvPr/>
        </p:nvSpPr>
        <p:spPr bwMode="auto">
          <a:xfrm>
            <a:off x="0" y="-12700"/>
            <a:ext cx="9151938" cy="119063"/>
          </a:xfrm>
          <a:prstGeom prst="rect">
            <a:avLst/>
          </a:pr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latinLnBrk="1">
              <a:spcBef>
                <a:spcPct val="0"/>
              </a:spcBef>
              <a:spcAft>
                <a:spcPct val="0"/>
              </a:spcAft>
            </a:pPr>
            <a:endParaRPr kumimoji="1" lang="ko-KR" altLang="en-US">
              <a:solidFill>
                <a:srgbClr val="000000"/>
              </a:solidFill>
            </a:endParaRPr>
          </a:p>
        </p:txBody>
      </p:sp>
      <p:pic>
        <p:nvPicPr>
          <p:cNvPr id="16" name="Picture 64" descr="ant-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950" y="188913"/>
            <a:ext cx="2398713"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208" descr="LS산전_영문로고조합[1] [Convert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94600" y="6524625"/>
            <a:ext cx="1441450"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Box 35"/>
          <p:cNvSpPr txBox="1"/>
          <p:nvPr/>
        </p:nvSpPr>
        <p:spPr>
          <a:xfrm>
            <a:off x="8602663" y="188913"/>
            <a:ext cx="431800" cy="1774825"/>
          </a:xfrm>
          <a:prstGeom prst="rect">
            <a:avLst/>
          </a:prstGeom>
          <a:noFill/>
        </p:spPr>
        <p:txBody>
          <a:bodyPr vert="vert" wrap="none">
            <a:spAutoFit/>
          </a:bodyPr>
          <a:lstStyle/>
          <a:p>
            <a:pPr fontAlgn="base" latinLnBrk="1">
              <a:spcBef>
                <a:spcPct val="0"/>
              </a:spcBef>
              <a:spcAft>
                <a:spcPct val="0"/>
              </a:spcAft>
              <a:defRPr/>
            </a:pPr>
            <a:r>
              <a:rPr kumimoji="1" lang="tr-TR" sz="1600" i="1" dirty="0">
                <a:solidFill>
                  <a:srgbClr val="333399"/>
                </a:solidFill>
              </a:rPr>
              <a:t>www.anmuh.com</a:t>
            </a:r>
          </a:p>
        </p:txBody>
      </p:sp>
      <p:sp>
        <p:nvSpPr>
          <p:cNvPr id="19" name="Rectangle 7"/>
          <p:cNvSpPr>
            <a:spLocks noChangeArrowheads="1"/>
          </p:cNvSpPr>
          <p:nvPr userDrawn="1"/>
        </p:nvSpPr>
        <p:spPr bwMode="auto">
          <a:xfrm>
            <a:off x="3209925" y="4416425"/>
            <a:ext cx="5243513" cy="1992313"/>
          </a:xfrm>
          <a:prstGeom prst="rect">
            <a:avLst/>
          </a:prstGeom>
          <a:solidFill>
            <a:srgbClr val="7495BA"/>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a:lstStyle/>
          <a:p>
            <a:pPr fontAlgn="base" latinLnBrk="1">
              <a:spcBef>
                <a:spcPct val="0"/>
              </a:spcBef>
              <a:spcAft>
                <a:spcPct val="0"/>
              </a:spcAft>
            </a:pPr>
            <a:endParaRPr kumimoji="1" lang="ko-KR" altLang="en-US">
              <a:solidFill>
                <a:srgbClr val="000000"/>
              </a:solidFill>
            </a:endParaRPr>
          </a:p>
        </p:txBody>
      </p:sp>
      <p:sp>
        <p:nvSpPr>
          <p:cNvPr id="20" name="Rectangle 8"/>
          <p:cNvSpPr>
            <a:spLocks noChangeArrowheads="1"/>
          </p:cNvSpPr>
          <p:nvPr userDrawn="1"/>
        </p:nvSpPr>
        <p:spPr bwMode="auto">
          <a:xfrm>
            <a:off x="3200400" y="-3175"/>
            <a:ext cx="5262563" cy="4411663"/>
          </a:xfrm>
          <a:prstGeom prst="rect">
            <a:avLst/>
          </a:prstGeom>
          <a:solidFill>
            <a:srgbClr val="DDDDDD"/>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lIns="90000" rIns="90000" anchor="ctr"/>
          <a:lstStyle/>
          <a:p>
            <a:pPr fontAlgn="base" latinLnBrk="1">
              <a:spcBef>
                <a:spcPct val="0"/>
              </a:spcBef>
              <a:spcAft>
                <a:spcPct val="0"/>
              </a:spcAft>
            </a:pPr>
            <a:endParaRPr kumimoji="1" lang="ko-KR" altLang="en-US">
              <a:solidFill>
                <a:srgbClr val="000000"/>
              </a:solidFill>
            </a:endParaRPr>
          </a:p>
        </p:txBody>
      </p:sp>
      <p:sp>
        <p:nvSpPr>
          <p:cNvPr id="21" name="Rectangle 9"/>
          <p:cNvSpPr>
            <a:spLocks noChangeArrowheads="1"/>
          </p:cNvSpPr>
          <p:nvPr userDrawn="1"/>
        </p:nvSpPr>
        <p:spPr bwMode="auto">
          <a:xfrm rot="16200000">
            <a:off x="2135982" y="1170781"/>
            <a:ext cx="2317750" cy="185737"/>
          </a:xfrm>
          <a:prstGeom prst="rect">
            <a:avLst/>
          </a:prstGeom>
          <a:solidFill>
            <a:srgbClr val="96969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latinLnBrk="1">
              <a:spcBef>
                <a:spcPct val="0"/>
              </a:spcBef>
              <a:spcAft>
                <a:spcPct val="0"/>
              </a:spcAft>
            </a:pPr>
            <a:endParaRPr kumimoji="1" lang="ko-KR" altLang="en-US">
              <a:solidFill>
                <a:srgbClr val="000000"/>
              </a:solidFill>
            </a:endParaRPr>
          </a:p>
        </p:txBody>
      </p:sp>
      <p:sp>
        <p:nvSpPr>
          <p:cNvPr id="22" name="Rectangle 10"/>
          <p:cNvSpPr>
            <a:spLocks noChangeArrowheads="1"/>
          </p:cNvSpPr>
          <p:nvPr userDrawn="1"/>
        </p:nvSpPr>
        <p:spPr bwMode="auto">
          <a:xfrm rot="16200000">
            <a:off x="2297907" y="3323431"/>
            <a:ext cx="1993900" cy="185737"/>
          </a:xfrm>
          <a:prstGeom prst="rect">
            <a:avLst/>
          </a:prstGeom>
          <a:solidFill>
            <a:srgbClr val="C0C0C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latinLnBrk="1">
              <a:spcBef>
                <a:spcPct val="0"/>
              </a:spcBef>
              <a:spcAft>
                <a:spcPct val="0"/>
              </a:spcAft>
            </a:pPr>
            <a:endParaRPr kumimoji="1" lang="ko-KR" altLang="en-US">
              <a:solidFill>
                <a:srgbClr val="000000"/>
              </a:solidFill>
            </a:endParaRPr>
          </a:p>
        </p:txBody>
      </p:sp>
      <p:sp>
        <p:nvSpPr>
          <p:cNvPr id="23" name="Line 11"/>
          <p:cNvSpPr>
            <a:spLocks noChangeShapeType="1"/>
          </p:cNvSpPr>
          <p:nvPr userDrawn="1"/>
        </p:nvSpPr>
        <p:spPr bwMode="auto">
          <a:xfrm>
            <a:off x="3211513" y="2419350"/>
            <a:ext cx="5229225" cy="0"/>
          </a:xfrm>
          <a:prstGeom prst="line">
            <a:avLst/>
          </a:prstGeom>
          <a:noFill/>
          <a:ln w="12700">
            <a:solidFill>
              <a:srgbClr val="969696"/>
            </a:solidFill>
            <a:round/>
            <a:headEnd/>
            <a:tailEnd/>
          </a:ln>
          <a:extLst>
            <a:ext uri="{909E8E84-426E-40DD-AFC4-6F175D3DCCD1}">
              <a14:hiddenFill xmlns:a14="http://schemas.microsoft.com/office/drawing/2010/main">
                <a:noFill/>
              </a14:hiddenFill>
            </a:ext>
          </a:extLst>
        </p:spPr>
        <p:txBody>
          <a:bodyPr/>
          <a:lstStyle/>
          <a:p>
            <a:pPr fontAlgn="base" latinLnBrk="1">
              <a:spcBef>
                <a:spcPct val="0"/>
              </a:spcBef>
              <a:spcAft>
                <a:spcPct val="0"/>
              </a:spcAft>
            </a:pPr>
            <a:endParaRPr kumimoji="1" lang="tr-TR">
              <a:solidFill>
                <a:srgbClr val="000000"/>
              </a:solidFill>
            </a:endParaRPr>
          </a:p>
        </p:txBody>
      </p:sp>
      <p:sp>
        <p:nvSpPr>
          <p:cNvPr id="24" name="Rectangle 12"/>
          <p:cNvSpPr>
            <a:spLocks noChangeArrowheads="1"/>
          </p:cNvSpPr>
          <p:nvPr userDrawn="1"/>
        </p:nvSpPr>
        <p:spPr bwMode="auto">
          <a:xfrm>
            <a:off x="8448675" y="4418013"/>
            <a:ext cx="700088" cy="1982787"/>
          </a:xfrm>
          <a:prstGeom prst="rect">
            <a:avLst/>
          </a:prstGeom>
          <a:solidFill>
            <a:srgbClr val="DDDDDD"/>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lIns="90000" rIns="90000" anchor="ctr"/>
          <a:lstStyle/>
          <a:p>
            <a:pPr fontAlgn="base" latinLnBrk="1">
              <a:spcBef>
                <a:spcPct val="0"/>
              </a:spcBef>
              <a:spcAft>
                <a:spcPct val="0"/>
              </a:spcAft>
            </a:pPr>
            <a:endParaRPr kumimoji="1" lang="ko-KR" altLang="en-US">
              <a:solidFill>
                <a:srgbClr val="000000"/>
              </a:solidFill>
            </a:endParaRPr>
          </a:p>
        </p:txBody>
      </p:sp>
      <p:sp>
        <p:nvSpPr>
          <p:cNvPr id="25" name="Line 13"/>
          <p:cNvSpPr>
            <a:spLocks noChangeShapeType="1"/>
          </p:cNvSpPr>
          <p:nvPr userDrawn="1"/>
        </p:nvSpPr>
        <p:spPr bwMode="auto">
          <a:xfrm>
            <a:off x="3206750" y="0"/>
            <a:ext cx="0" cy="6858000"/>
          </a:xfrm>
          <a:prstGeom prst="line">
            <a:avLst/>
          </a:prstGeom>
          <a:noFill/>
          <a:ln w="12700">
            <a:solidFill>
              <a:srgbClr val="363F6C"/>
            </a:solidFill>
            <a:round/>
            <a:headEnd/>
            <a:tailEnd/>
          </a:ln>
          <a:extLst>
            <a:ext uri="{909E8E84-426E-40DD-AFC4-6F175D3DCCD1}">
              <a14:hiddenFill xmlns:a14="http://schemas.microsoft.com/office/drawing/2010/main">
                <a:noFill/>
              </a14:hiddenFill>
            </a:ext>
          </a:extLst>
        </p:spPr>
        <p:txBody>
          <a:bodyPr/>
          <a:lstStyle/>
          <a:p>
            <a:pPr fontAlgn="base" latinLnBrk="1">
              <a:spcBef>
                <a:spcPct val="0"/>
              </a:spcBef>
              <a:spcAft>
                <a:spcPct val="0"/>
              </a:spcAft>
            </a:pPr>
            <a:endParaRPr kumimoji="1" lang="tr-TR">
              <a:solidFill>
                <a:srgbClr val="000000"/>
              </a:solidFill>
            </a:endParaRPr>
          </a:p>
        </p:txBody>
      </p:sp>
      <p:sp>
        <p:nvSpPr>
          <p:cNvPr id="26" name="Line 14"/>
          <p:cNvSpPr>
            <a:spLocks noChangeShapeType="1"/>
          </p:cNvSpPr>
          <p:nvPr userDrawn="1"/>
        </p:nvSpPr>
        <p:spPr bwMode="auto">
          <a:xfrm>
            <a:off x="8448675" y="0"/>
            <a:ext cx="0" cy="6858000"/>
          </a:xfrm>
          <a:prstGeom prst="line">
            <a:avLst/>
          </a:prstGeom>
          <a:noFill/>
          <a:ln w="12700">
            <a:solidFill>
              <a:srgbClr val="363F6C"/>
            </a:solidFill>
            <a:round/>
            <a:headEnd/>
            <a:tailEnd/>
          </a:ln>
          <a:extLst>
            <a:ext uri="{909E8E84-426E-40DD-AFC4-6F175D3DCCD1}">
              <a14:hiddenFill xmlns:a14="http://schemas.microsoft.com/office/drawing/2010/main">
                <a:noFill/>
              </a14:hiddenFill>
            </a:ext>
          </a:extLst>
        </p:spPr>
        <p:txBody>
          <a:bodyPr/>
          <a:lstStyle/>
          <a:p>
            <a:pPr fontAlgn="base" latinLnBrk="1">
              <a:spcBef>
                <a:spcPct val="0"/>
              </a:spcBef>
              <a:spcAft>
                <a:spcPct val="0"/>
              </a:spcAft>
            </a:pPr>
            <a:endParaRPr kumimoji="1" lang="tr-TR">
              <a:solidFill>
                <a:srgbClr val="000000"/>
              </a:solidFill>
            </a:endParaRPr>
          </a:p>
        </p:txBody>
      </p:sp>
      <p:sp>
        <p:nvSpPr>
          <p:cNvPr id="27" name="Line 15"/>
          <p:cNvSpPr>
            <a:spLocks noChangeShapeType="1"/>
          </p:cNvSpPr>
          <p:nvPr userDrawn="1"/>
        </p:nvSpPr>
        <p:spPr bwMode="auto">
          <a:xfrm>
            <a:off x="0" y="6400800"/>
            <a:ext cx="91535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fontAlgn="base" latinLnBrk="1">
              <a:spcBef>
                <a:spcPct val="0"/>
              </a:spcBef>
              <a:spcAft>
                <a:spcPct val="0"/>
              </a:spcAft>
            </a:pPr>
            <a:endParaRPr kumimoji="1" lang="tr-TR">
              <a:solidFill>
                <a:srgbClr val="000000"/>
              </a:solidFill>
            </a:endParaRPr>
          </a:p>
        </p:txBody>
      </p:sp>
      <p:sp>
        <p:nvSpPr>
          <p:cNvPr id="28" name="Line 16"/>
          <p:cNvSpPr>
            <a:spLocks noChangeShapeType="1"/>
          </p:cNvSpPr>
          <p:nvPr userDrawn="1"/>
        </p:nvSpPr>
        <p:spPr bwMode="auto">
          <a:xfrm>
            <a:off x="0" y="4410075"/>
            <a:ext cx="9153525" cy="0"/>
          </a:xfrm>
          <a:prstGeom prst="line">
            <a:avLst/>
          </a:prstGeom>
          <a:noFill/>
          <a:ln w="12700">
            <a:solidFill>
              <a:srgbClr val="363F6C"/>
            </a:solidFill>
            <a:round/>
            <a:headEnd/>
            <a:tailEnd/>
          </a:ln>
          <a:extLst>
            <a:ext uri="{909E8E84-426E-40DD-AFC4-6F175D3DCCD1}">
              <a14:hiddenFill xmlns:a14="http://schemas.microsoft.com/office/drawing/2010/main">
                <a:noFill/>
              </a14:hiddenFill>
            </a:ext>
          </a:extLst>
        </p:spPr>
        <p:txBody>
          <a:bodyPr/>
          <a:lstStyle/>
          <a:p>
            <a:pPr fontAlgn="base" latinLnBrk="1">
              <a:spcBef>
                <a:spcPct val="0"/>
              </a:spcBef>
              <a:spcAft>
                <a:spcPct val="0"/>
              </a:spcAft>
            </a:pPr>
            <a:endParaRPr kumimoji="1" lang="tr-TR">
              <a:solidFill>
                <a:srgbClr val="000000"/>
              </a:solidFill>
            </a:endParaRPr>
          </a:p>
        </p:txBody>
      </p:sp>
      <p:sp>
        <p:nvSpPr>
          <p:cNvPr id="29" name="Rectangle 17"/>
          <p:cNvSpPr>
            <a:spLocks noChangeArrowheads="1"/>
          </p:cNvSpPr>
          <p:nvPr userDrawn="1"/>
        </p:nvSpPr>
        <p:spPr bwMode="auto">
          <a:xfrm>
            <a:off x="0" y="-3175"/>
            <a:ext cx="3205163" cy="4411663"/>
          </a:xfrm>
          <a:prstGeom prst="rect">
            <a:avLst/>
          </a:prstGeom>
          <a:gradFill rotWithShape="1">
            <a:gsLst>
              <a:gs pos="0">
                <a:srgbClr val="191D32"/>
              </a:gs>
              <a:gs pos="100000">
                <a:srgbClr val="363F6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latinLnBrk="1">
              <a:spcBef>
                <a:spcPct val="0"/>
              </a:spcBef>
              <a:spcAft>
                <a:spcPct val="0"/>
              </a:spcAft>
            </a:pPr>
            <a:endParaRPr kumimoji="1" lang="ko-KR" altLang="en-US">
              <a:solidFill>
                <a:srgbClr val="000000"/>
              </a:solidFill>
            </a:endParaRPr>
          </a:p>
        </p:txBody>
      </p:sp>
      <p:sp>
        <p:nvSpPr>
          <p:cNvPr id="30" name="Rectangle 27"/>
          <p:cNvSpPr>
            <a:spLocks noChangeArrowheads="1"/>
          </p:cNvSpPr>
          <p:nvPr userDrawn="1"/>
        </p:nvSpPr>
        <p:spPr bwMode="auto">
          <a:xfrm>
            <a:off x="8448675" y="-3175"/>
            <a:ext cx="700088" cy="4411663"/>
          </a:xfrm>
          <a:prstGeom prst="rect">
            <a:avLst/>
          </a:prstGeom>
          <a:gradFill rotWithShape="1">
            <a:gsLst>
              <a:gs pos="0">
                <a:srgbClr val="191D32"/>
              </a:gs>
              <a:gs pos="100000">
                <a:srgbClr val="363F6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latinLnBrk="1">
              <a:spcBef>
                <a:spcPct val="0"/>
              </a:spcBef>
              <a:spcAft>
                <a:spcPct val="0"/>
              </a:spcAft>
            </a:pPr>
            <a:endParaRPr kumimoji="1" lang="ko-KR" altLang="en-US">
              <a:solidFill>
                <a:srgbClr val="000000"/>
              </a:solidFill>
            </a:endParaRPr>
          </a:p>
        </p:txBody>
      </p:sp>
      <p:sp>
        <p:nvSpPr>
          <p:cNvPr id="31" name="Rectangle 28"/>
          <p:cNvSpPr>
            <a:spLocks noChangeArrowheads="1"/>
          </p:cNvSpPr>
          <p:nvPr userDrawn="1"/>
        </p:nvSpPr>
        <p:spPr bwMode="auto">
          <a:xfrm flipV="1">
            <a:off x="0" y="6424613"/>
            <a:ext cx="9148763" cy="458787"/>
          </a:xfrm>
          <a:prstGeom prst="rect">
            <a:avLst/>
          </a:prstGeom>
          <a:gradFill rotWithShape="1">
            <a:gsLst>
              <a:gs pos="0">
                <a:srgbClr val="191D32"/>
              </a:gs>
              <a:gs pos="100000">
                <a:srgbClr val="363F6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latinLnBrk="1">
              <a:spcBef>
                <a:spcPct val="0"/>
              </a:spcBef>
              <a:spcAft>
                <a:spcPct val="0"/>
              </a:spcAft>
            </a:pPr>
            <a:endParaRPr kumimoji="1" lang="ko-KR" altLang="en-US">
              <a:solidFill>
                <a:srgbClr val="000000"/>
              </a:solidFill>
            </a:endParaRPr>
          </a:p>
        </p:txBody>
      </p:sp>
      <p:sp>
        <p:nvSpPr>
          <p:cNvPr id="32" name="Rectangle 32"/>
          <p:cNvSpPr>
            <a:spLocks noChangeArrowheads="1"/>
          </p:cNvSpPr>
          <p:nvPr userDrawn="1"/>
        </p:nvSpPr>
        <p:spPr bwMode="auto">
          <a:xfrm>
            <a:off x="0" y="-12700"/>
            <a:ext cx="9151938" cy="119063"/>
          </a:xfrm>
          <a:prstGeom prst="rect">
            <a:avLst/>
          </a:pr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latinLnBrk="1">
              <a:spcBef>
                <a:spcPct val="0"/>
              </a:spcBef>
              <a:spcAft>
                <a:spcPct val="0"/>
              </a:spcAft>
            </a:pPr>
            <a:endParaRPr kumimoji="1" lang="ko-KR" altLang="en-US">
              <a:solidFill>
                <a:srgbClr val="000000"/>
              </a:solidFill>
            </a:endParaRPr>
          </a:p>
        </p:txBody>
      </p:sp>
      <p:sp>
        <p:nvSpPr>
          <p:cNvPr id="33" name="TextBox 50"/>
          <p:cNvSpPr txBox="1"/>
          <p:nvPr userDrawn="1"/>
        </p:nvSpPr>
        <p:spPr>
          <a:xfrm>
            <a:off x="8588375" y="220663"/>
            <a:ext cx="461963" cy="2058987"/>
          </a:xfrm>
          <a:prstGeom prst="rect">
            <a:avLst/>
          </a:prstGeom>
          <a:noFill/>
        </p:spPr>
        <p:txBody>
          <a:bodyPr vert="vert" wrap="none">
            <a:spAutoFit/>
          </a:bodyPr>
          <a:lstStyle/>
          <a:p>
            <a:pPr fontAlgn="base" latinLnBrk="1">
              <a:spcBef>
                <a:spcPct val="0"/>
              </a:spcBef>
              <a:spcAft>
                <a:spcPct val="0"/>
              </a:spcAft>
              <a:defRPr/>
            </a:pPr>
            <a:r>
              <a:rPr kumimoji="1" lang="tr-TR" b="1" i="1" dirty="0">
                <a:solidFill>
                  <a:srgbClr val="FF0000"/>
                </a:solidFill>
                <a:latin typeface="Arial" pitchFamily="34" charset="0"/>
                <a:cs typeface="Arial" pitchFamily="34" charset="0"/>
              </a:rPr>
              <a:t>www.antmuh.com</a:t>
            </a:r>
          </a:p>
        </p:txBody>
      </p:sp>
      <p:pic>
        <p:nvPicPr>
          <p:cNvPr id="37" name="Picture 5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bwMode="auto">
          <a:xfrm>
            <a:off x="211000" y="238569"/>
            <a:ext cx="2216431" cy="598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Resim 37" descr="çizim, işaret içeren bir resim&#10;&#10;Açıklama otomatik olarak oluşturuldu">
            <a:extLst>
              <a:ext uri="{FF2B5EF4-FFF2-40B4-BE49-F238E27FC236}">
                <a16:creationId xmlns:a16="http://schemas.microsoft.com/office/drawing/2014/main" id="{55D989FD-8E3D-4505-9624-28BC771BE7A5}"/>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7950" y="4491038"/>
            <a:ext cx="2990715" cy="598143"/>
          </a:xfrm>
          <a:prstGeom prst="rect">
            <a:avLst/>
          </a:prstGeom>
        </p:spPr>
      </p:pic>
    </p:spTree>
    <p:extLst>
      <p:ext uri="{BB962C8B-B14F-4D97-AF65-F5344CB8AC3E}">
        <p14:creationId xmlns:p14="http://schemas.microsoft.com/office/powerpoint/2010/main" val="188727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제목 및 내용">
    <p:spTree>
      <p:nvGrpSpPr>
        <p:cNvPr id="1" name=""/>
        <p:cNvGrpSpPr/>
        <p:nvPr/>
      </p:nvGrpSpPr>
      <p:grpSpPr>
        <a:xfrm>
          <a:off x="0" y="0"/>
          <a:ext cx="0" cy="0"/>
          <a:chOff x="0" y="0"/>
          <a:chExt cx="0" cy="0"/>
        </a:xfrm>
      </p:grpSpPr>
    </p:spTree>
    <p:extLst>
      <p:ext uri="{BB962C8B-B14F-4D97-AF65-F5344CB8AC3E}">
        <p14:creationId xmlns:p14="http://schemas.microsoft.com/office/powerpoint/2010/main" val="632380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빈 화면">
    <p:spTree>
      <p:nvGrpSpPr>
        <p:cNvPr id="1" name=""/>
        <p:cNvGrpSpPr/>
        <p:nvPr/>
      </p:nvGrpSpPr>
      <p:grpSpPr>
        <a:xfrm>
          <a:off x="0" y="0"/>
          <a:ext cx="0" cy="0"/>
          <a:chOff x="0" y="0"/>
          <a:chExt cx="0" cy="0"/>
        </a:xfrm>
      </p:grpSpPr>
    </p:spTree>
    <p:extLst>
      <p:ext uri="{BB962C8B-B14F-4D97-AF65-F5344CB8AC3E}">
        <p14:creationId xmlns:p14="http://schemas.microsoft.com/office/powerpoint/2010/main" val="2487329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173"/>
          <p:cNvSpPr>
            <a:spLocks noChangeArrowheads="1"/>
          </p:cNvSpPr>
          <p:nvPr/>
        </p:nvSpPr>
        <p:spPr bwMode="auto">
          <a:xfrm>
            <a:off x="0" y="635000"/>
            <a:ext cx="9151938" cy="417513"/>
          </a:xfrm>
          <a:prstGeom prst="rect">
            <a:avLst/>
          </a:prstGeom>
          <a:solidFill>
            <a:srgbClr val="DDDDDD"/>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lIns="90000" rIns="90000" anchor="ctr"/>
          <a:lstStyle/>
          <a:p>
            <a:pPr fontAlgn="base" latinLnBrk="1">
              <a:spcBef>
                <a:spcPct val="0"/>
              </a:spcBef>
              <a:spcAft>
                <a:spcPct val="0"/>
              </a:spcAft>
            </a:pPr>
            <a:endParaRPr kumimoji="1" lang="ko-KR" altLang="en-US">
              <a:solidFill>
                <a:srgbClr val="000000"/>
              </a:solidFill>
            </a:endParaRPr>
          </a:p>
        </p:txBody>
      </p:sp>
      <p:sp>
        <p:nvSpPr>
          <p:cNvPr id="1027" name="Rectangle 174"/>
          <p:cNvSpPr>
            <a:spLocks noChangeArrowheads="1"/>
          </p:cNvSpPr>
          <p:nvPr/>
        </p:nvSpPr>
        <p:spPr bwMode="auto">
          <a:xfrm>
            <a:off x="0" y="152400"/>
            <a:ext cx="9151938" cy="565150"/>
          </a:xfrm>
          <a:prstGeom prst="rect">
            <a:avLst/>
          </a:prstGeom>
          <a:gradFill rotWithShape="1">
            <a:gsLst>
              <a:gs pos="0">
                <a:srgbClr val="191D32"/>
              </a:gs>
              <a:gs pos="100000">
                <a:srgbClr val="363F6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latinLnBrk="1">
              <a:spcBef>
                <a:spcPct val="0"/>
              </a:spcBef>
              <a:spcAft>
                <a:spcPct val="0"/>
              </a:spcAft>
            </a:pPr>
            <a:endParaRPr kumimoji="1" lang="ko-KR" altLang="en-US">
              <a:solidFill>
                <a:srgbClr val="000000"/>
              </a:solidFill>
            </a:endParaRPr>
          </a:p>
        </p:txBody>
      </p:sp>
      <p:sp>
        <p:nvSpPr>
          <p:cNvPr id="1028" name="Rectangle 175"/>
          <p:cNvSpPr>
            <a:spLocks noChangeArrowheads="1"/>
          </p:cNvSpPr>
          <p:nvPr/>
        </p:nvSpPr>
        <p:spPr bwMode="auto">
          <a:xfrm>
            <a:off x="0" y="1588"/>
            <a:ext cx="9151938" cy="155575"/>
          </a:xfrm>
          <a:prstGeom prst="rect">
            <a:avLst/>
          </a:pr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latinLnBrk="1">
              <a:spcBef>
                <a:spcPct val="0"/>
              </a:spcBef>
              <a:spcAft>
                <a:spcPct val="0"/>
              </a:spcAft>
            </a:pPr>
            <a:endParaRPr kumimoji="1" lang="ko-KR" altLang="en-US">
              <a:solidFill>
                <a:srgbClr val="000000"/>
              </a:solidFill>
            </a:endParaRPr>
          </a:p>
        </p:txBody>
      </p:sp>
      <p:sp>
        <p:nvSpPr>
          <p:cNvPr id="1029" name="Line 176"/>
          <p:cNvSpPr>
            <a:spLocks noChangeShapeType="1"/>
          </p:cNvSpPr>
          <p:nvPr/>
        </p:nvSpPr>
        <p:spPr bwMode="auto">
          <a:xfrm>
            <a:off x="-9525" y="114300"/>
            <a:ext cx="916305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pPr fontAlgn="base" latinLnBrk="1">
              <a:spcBef>
                <a:spcPct val="0"/>
              </a:spcBef>
              <a:spcAft>
                <a:spcPct val="0"/>
              </a:spcAft>
            </a:pPr>
            <a:endParaRPr kumimoji="1" lang="tr-TR">
              <a:solidFill>
                <a:srgbClr val="000000"/>
              </a:solidFill>
            </a:endParaRPr>
          </a:p>
        </p:txBody>
      </p:sp>
      <p:sp>
        <p:nvSpPr>
          <p:cNvPr id="1030" name="Rectangle 177"/>
          <p:cNvSpPr>
            <a:spLocks noChangeArrowheads="1"/>
          </p:cNvSpPr>
          <p:nvPr/>
        </p:nvSpPr>
        <p:spPr bwMode="auto">
          <a:xfrm>
            <a:off x="0" y="6453188"/>
            <a:ext cx="9151938" cy="407987"/>
          </a:xfrm>
          <a:prstGeom prst="rect">
            <a:avLst/>
          </a:prstGeom>
          <a:gradFill rotWithShape="1">
            <a:gsLst>
              <a:gs pos="0">
                <a:srgbClr val="363F6C"/>
              </a:gs>
              <a:gs pos="100000">
                <a:srgbClr val="191D32"/>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latinLnBrk="1">
              <a:spcBef>
                <a:spcPct val="0"/>
              </a:spcBef>
              <a:spcAft>
                <a:spcPct val="0"/>
              </a:spcAft>
            </a:pPr>
            <a:endParaRPr kumimoji="1" lang="ko-KR" altLang="en-US">
              <a:solidFill>
                <a:srgbClr val="000000"/>
              </a:solidFill>
            </a:endParaRPr>
          </a:p>
        </p:txBody>
      </p:sp>
      <p:pic>
        <p:nvPicPr>
          <p:cNvPr id="1032" name="Picture 208" descr="LS산전_영문로고조합[1] [Converted]"/>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594600" y="6565900"/>
            <a:ext cx="1441450"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64" descr="ant-logo"/>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925" y="219075"/>
            <a:ext cx="2084388" cy="39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Rectangle 173"/>
          <p:cNvSpPr>
            <a:spLocks noChangeArrowheads="1"/>
          </p:cNvSpPr>
          <p:nvPr userDrawn="1"/>
        </p:nvSpPr>
        <p:spPr bwMode="auto">
          <a:xfrm>
            <a:off x="0" y="635000"/>
            <a:ext cx="9151938" cy="417513"/>
          </a:xfrm>
          <a:prstGeom prst="rect">
            <a:avLst/>
          </a:prstGeom>
          <a:solidFill>
            <a:srgbClr val="DDDDDD"/>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lIns="90000" rIns="90000" anchor="ctr"/>
          <a:lstStyle/>
          <a:p>
            <a:pPr fontAlgn="base" latinLnBrk="1">
              <a:spcBef>
                <a:spcPct val="0"/>
              </a:spcBef>
              <a:spcAft>
                <a:spcPct val="0"/>
              </a:spcAft>
            </a:pPr>
            <a:endParaRPr kumimoji="1" lang="ko-KR" altLang="en-US">
              <a:solidFill>
                <a:srgbClr val="000000"/>
              </a:solidFill>
            </a:endParaRPr>
          </a:p>
        </p:txBody>
      </p:sp>
      <p:sp>
        <p:nvSpPr>
          <p:cNvPr id="1035" name="Rectangle 174"/>
          <p:cNvSpPr>
            <a:spLocks noChangeArrowheads="1"/>
          </p:cNvSpPr>
          <p:nvPr userDrawn="1"/>
        </p:nvSpPr>
        <p:spPr bwMode="auto">
          <a:xfrm>
            <a:off x="0" y="152400"/>
            <a:ext cx="9151938" cy="565150"/>
          </a:xfrm>
          <a:prstGeom prst="rect">
            <a:avLst/>
          </a:prstGeom>
          <a:gradFill rotWithShape="1">
            <a:gsLst>
              <a:gs pos="0">
                <a:srgbClr val="191D32"/>
              </a:gs>
              <a:gs pos="100000">
                <a:srgbClr val="363F6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latinLnBrk="1">
              <a:spcBef>
                <a:spcPct val="0"/>
              </a:spcBef>
              <a:spcAft>
                <a:spcPct val="0"/>
              </a:spcAft>
            </a:pPr>
            <a:endParaRPr kumimoji="1" lang="ko-KR" altLang="en-US">
              <a:solidFill>
                <a:srgbClr val="000000"/>
              </a:solidFill>
            </a:endParaRPr>
          </a:p>
        </p:txBody>
      </p:sp>
      <p:sp>
        <p:nvSpPr>
          <p:cNvPr id="1036" name="Rectangle 175"/>
          <p:cNvSpPr>
            <a:spLocks noChangeArrowheads="1"/>
          </p:cNvSpPr>
          <p:nvPr userDrawn="1"/>
        </p:nvSpPr>
        <p:spPr bwMode="auto">
          <a:xfrm>
            <a:off x="0" y="1588"/>
            <a:ext cx="9151938" cy="155575"/>
          </a:xfrm>
          <a:prstGeom prst="rect">
            <a:avLst/>
          </a:pr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latinLnBrk="1">
              <a:spcBef>
                <a:spcPct val="0"/>
              </a:spcBef>
              <a:spcAft>
                <a:spcPct val="0"/>
              </a:spcAft>
            </a:pPr>
            <a:endParaRPr kumimoji="1" lang="ko-KR" altLang="en-US">
              <a:solidFill>
                <a:srgbClr val="000000"/>
              </a:solidFill>
            </a:endParaRPr>
          </a:p>
        </p:txBody>
      </p:sp>
      <p:sp>
        <p:nvSpPr>
          <p:cNvPr id="1037" name="Line 176"/>
          <p:cNvSpPr>
            <a:spLocks noChangeShapeType="1"/>
          </p:cNvSpPr>
          <p:nvPr userDrawn="1"/>
        </p:nvSpPr>
        <p:spPr bwMode="auto">
          <a:xfrm>
            <a:off x="-9525" y="114300"/>
            <a:ext cx="916305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pPr fontAlgn="base" latinLnBrk="1">
              <a:spcBef>
                <a:spcPct val="0"/>
              </a:spcBef>
              <a:spcAft>
                <a:spcPct val="0"/>
              </a:spcAft>
            </a:pPr>
            <a:endParaRPr kumimoji="1" lang="tr-TR">
              <a:solidFill>
                <a:srgbClr val="000000"/>
              </a:solidFill>
            </a:endParaRPr>
          </a:p>
        </p:txBody>
      </p:sp>
      <p:sp>
        <p:nvSpPr>
          <p:cNvPr id="1038" name="Rectangle 177"/>
          <p:cNvSpPr>
            <a:spLocks noChangeArrowheads="1"/>
          </p:cNvSpPr>
          <p:nvPr userDrawn="1"/>
        </p:nvSpPr>
        <p:spPr bwMode="auto">
          <a:xfrm>
            <a:off x="0" y="6453188"/>
            <a:ext cx="9151938" cy="407987"/>
          </a:xfrm>
          <a:prstGeom prst="rect">
            <a:avLst/>
          </a:prstGeom>
          <a:solidFill>
            <a:schemeClr val="accent3">
              <a:lumMod val="85000"/>
            </a:schemeClr>
          </a:solidFill>
          <a:ln>
            <a:noFill/>
          </a:ln>
        </p:spPr>
        <p:txBody>
          <a:bodyPr wrap="none" anchor="ctr"/>
          <a:lstStyle/>
          <a:p>
            <a:pPr fontAlgn="base" latinLnBrk="1">
              <a:spcBef>
                <a:spcPct val="0"/>
              </a:spcBef>
              <a:spcAft>
                <a:spcPct val="0"/>
              </a:spcAft>
            </a:pPr>
            <a:endParaRPr kumimoji="1" lang="ko-KR" altLang="en-US">
              <a:solidFill>
                <a:srgbClr val="000000"/>
              </a:solidFill>
            </a:endParaRPr>
          </a:p>
        </p:txBody>
      </p:sp>
      <p:pic>
        <p:nvPicPr>
          <p:cNvPr id="17" name="Picture 5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bwMode="auto">
          <a:xfrm>
            <a:off x="142339" y="250837"/>
            <a:ext cx="1370490" cy="369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Resim 2" descr="çizim, işaret içeren bir resim&#10;&#10;Açıklama otomatik olarak oluşturuldu">
            <a:extLst>
              <a:ext uri="{FF2B5EF4-FFF2-40B4-BE49-F238E27FC236}">
                <a16:creationId xmlns:a16="http://schemas.microsoft.com/office/drawing/2014/main" id="{25A9188D-F6CE-4135-95E7-41ACE2F5DEEA}"/>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7380312" y="6475040"/>
            <a:ext cx="1691680" cy="338336"/>
          </a:xfrm>
          <a:prstGeom prst="rect">
            <a:avLst/>
          </a:prstGeom>
        </p:spPr>
      </p:pic>
    </p:spTree>
    <p:extLst>
      <p:ext uri="{BB962C8B-B14F-4D97-AF65-F5344CB8AC3E}">
        <p14:creationId xmlns:p14="http://schemas.microsoft.com/office/powerpoint/2010/main" val="1238287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hdr="0" ftr="0" dt="0"/>
  <p:txStyles>
    <p:titleStyle>
      <a:lvl1pPr algn="ctr" rtl="0" eaLnBrk="0" fontAlgn="base" latinLnBrk="1" hangingPunct="0">
        <a:spcBef>
          <a:spcPct val="0"/>
        </a:spcBef>
        <a:spcAft>
          <a:spcPct val="0"/>
        </a:spcAft>
        <a:defRPr kumimoji="1" sz="4400">
          <a:solidFill>
            <a:schemeClr val="tx2"/>
          </a:solidFill>
          <a:latin typeface="+mj-lt"/>
          <a:ea typeface="+mj-ea"/>
          <a:cs typeface="+mj-cs"/>
        </a:defRPr>
      </a:lvl1pPr>
      <a:lvl2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2pPr>
      <a:lvl3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3pPr>
      <a:lvl4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4pPr>
      <a:lvl5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5pPr>
      <a:lvl6pPr marL="457200" algn="ctr" rtl="0" eaLnBrk="1" fontAlgn="base" latinLnBrk="1" hangingPunct="1">
        <a:spcBef>
          <a:spcPct val="0"/>
        </a:spcBef>
        <a:spcAft>
          <a:spcPct val="0"/>
        </a:spcAft>
        <a:defRPr kumimoji="1" sz="4400">
          <a:solidFill>
            <a:schemeClr val="tx2"/>
          </a:solidFill>
          <a:latin typeface="굴림" pitchFamily="50" charset="-127"/>
          <a:ea typeface="굴림" pitchFamily="50" charset="-127"/>
        </a:defRPr>
      </a:lvl6pPr>
      <a:lvl7pPr marL="914400" algn="ctr" rtl="0" eaLnBrk="1" fontAlgn="base" latinLnBrk="1" hangingPunct="1">
        <a:spcBef>
          <a:spcPct val="0"/>
        </a:spcBef>
        <a:spcAft>
          <a:spcPct val="0"/>
        </a:spcAft>
        <a:defRPr kumimoji="1" sz="4400">
          <a:solidFill>
            <a:schemeClr val="tx2"/>
          </a:solidFill>
          <a:latin typeface="굴림" pitchFamily="50" charset="-127"/>
          <a:ea typeface="굴림" pitchFamily="50" charset="-127"/>
        </a:defRPr>
      </a:lvl7pPr>
      <a:lvl8pPr marL="1371600" algn="ctr" rtl="0" eaLnBrk="1" fontAlgn="base" latinLnBrk="1" hangingPunct="1">
        <a:spcBef>
          <a:spcPct val="0"/>
        </a:spcBef>
        <a:spcAft>
          <a:spcPct val="0"/>
        </a:spcAft>
        <a:defRPr kumimoji="1" sz="4400">
          <a:solidFill>
            <a:schemeClr val="tx2"/>
          </a:solidFill>
          <a:latin typeface="굴림" pitchFamily="50" charset="-127"/>
          <a:ea typeface="굴림" pitchFamily="50" charset="-127"/>
        </a:defRPr>
      </a:lvl8pPr>
      <a:lvl9pPr marL="1828800" algn="ctr" rtl="0" eaLnBrk="1" fontAlgn="base" latinLnBrk="1" hangingPunct="1">
        <a:spcBef>
          <a:spcPct val="0"/>
        </a:spcBef>
        <a:spcAft>
          <a:spcPct val="0"/>
        </a:spcAft>
        <a:defRPr kumimoji="1" sz="4400">
          <a:solidFill>
            <a:schemeClr val="tx2"/>
          </a:solidFill>
          <a:latin typeface="굴림" pitchFamily="50" charset="-127"/>
          <a:ea typeface="굴림" pitchFamily="50" charset="-127"/>
        </a:defRPr>
      </a:lvl9pPr>
    </p:titleStyle>
    <p:bodyStyle>
      <a:lvl1pPr marL="342900" indent="-342900" algn="l" rtl="0" eaLnBrk="0" fontAlgn="base" latinLnBrk="1"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latinLnBrk="1" hangingPunct="0">
        <a:spcBef>
          <a:spcPct val="20000"/>
        </a:spcBef>
        <a:spcAft>
          <a:spcPct val="0"/>
        </a:spcAft>
        <a:buChar char="–"/>
        <a:defRPr kumimoji="1" sz="2800">
          <a:solidFill>
            <a:schemeClr val="tx1"/>
          </a:solidFill>
          <a:latin typeface="+mn-lt"/>
          <a:ea typeface="+mn-ea"/>
        </a:defRPr>
      </a:lvl2pPr>
      <a:lvl3pPr marL="1143000" indent="-228600" algn="l" rtl="0" eaLnBrk="0" fontAlgn="base" latinLnBrk="1" hangingPunct="0">
        <a:spcBef>
          <a:spcPct val="20000"/>
        </a:spcBef>
        <a:spcAft>
          <a:spcPct val="0"/>
        </a:spcAft>
        <a:buChar char="•"/>
        <a:defRPr kumimoji="1" sz="2400">
          <a:solidFill>
            <a:schemeClr val="tx1"/>
          </a:solidFill>
          <a:latin typeface="+mn-lt"/>
          <a:ea typeface="+mn-ea"/>
        </a:defRPr>
      </a:lvl3pPr>
      <a:lvl4pPr marL="1600200" indent="-228600" algn="l" rtl="0" eaLnBrk="0" fontAlgn="base" latinLnBrk="1" hangingPunct="0">
        <a:spcBef>
          <a:spcPct val="20000"/>
        </a:spcBef>
        <a:spcAft>
          <a:spcPct val="0"/>
        </a:spcAft>
        <a:buChar char="–"/>
        <a:defRPr kumimoji="1" sz="2000">
          <a:solidFill>
            <a:schemeClr val="tx1"/>
          </a:solidFill>
          <a:latin typeface="+mn-lt"/>
          <a:ea typeface="+mn-ea"/>
        </a:defRPr>
      </a:lvl4pPr>
      <a:lvl5pPr marL="2057400" indent="-228600" algn="l" rtl="0" eaLnBrk="0" fontAlgn="base" latinLnBrk="1" hangingPunct="0">
        <a:spcBef>
          <a:spcPct val="20000"/>
        </a:spcBef>
        <a:spcAft>
          <a:spcPct val="0"/>
        </a:spcAft>
        <a:buChar char="»"/>
        <a:defRPr kumimoji="1" sz="2000">
          <a:solidFill>
            <a:schemeClr val="tx1"/>
          </a:solidFill>
          <a:latin typeface="+mn-lt"/>
          <a:ea typeface="+mn-ea"/>
        </a:defRPr>
      </a:lvl5pPr>
      <a:lvl6pPr marL="2514600" indent="-228600" algn="l" rtl="0" eaLnBrk="1" fontAlgn="base" latinLnBrk="1" hangingPunct="1">
        <a:spcBef>
          <a:spcPct val="20000"/>
        </a:spcBef>
        <a:spcAft>
          <a:spcPct val="0"/>
        </a:spcAft>
        <a:buChar char="»"/>
        <a:defRPr kumimoji="1" sz="2000">
          <a:solidFill>
            <a:schemeClr val="tx1"/>
          </a:solidFill>
          <a:latin typeface="+mn-lt"/>
          <a:ea typeface="+mn-ea"/>
        </a:defRPr>
      </a:lvl6pPr>
      <a:lvl7pPr marL="2971800" indent="-228600" algn="l" rtl="0" eaLnBrk="1" fontAlgn="base" latinLnBrk="1" hangingPunct="1">
        <a:spcBef>
          <a:spcPct val="20000"/>
        </a:spcBef>
        <a:spcAft>
          <a:spcPct val="0"/>
        </a:spcAft>
        <a:buChar char="»"/>
        <a:defRPr kumimoji="1" sz="2000">
          <a:solidFill>
            <a:schemeClr val="tx1"/>
          </a:solidFill>
          <a:latin typeface="+mn-lt"/>
          <a:ea typeface="+mn-ea"/>
        </a:defRPr>
      </a:lvl7pPr>
      <a:lvl8pPr marL="3429000" indent="-228600" algn="l" rtl="0" eaLnBrk="1" fontAlgn="base" latinLnBrk="1" hangingPunct="1">
        <a:spcBef>
          <a:spcPct val="20000"/>
        </a:spcBef>
        <a:spcAft>
          <a:spcPct val="0"/>
        </a:spcAft>
        <a:buChar char="»"/>
        <a:defRPr kumimoji="1" sz="2000">
          <a:solidFill>
            <a:schemeClr val="tx1"/>
          </a:solidFill>
          <a:latin typeface="+mn-lt"/>
          <a:ea typeface="+mn-ea"/>
        </a:defRPr>
      </a:lvl8pPr>
      <a:lvl9pPr marL="3886200" indent="-228600" algn="l" rtl="0" eaLnBrk="1" fontAlgn="base" latinLnBrk="1" hangingPunct="1">
        <a:spcBef>
          <a:spcPct val="20000"/>
        </a:spcBef>
        <a:spcAft>
          <a:spcPct val="0"/>
        </a:spcAft>
        <a:buChar char="»"/>
        <a:defRPr kumimoji="1" sz="2000">
          <a:solidFill>
            <a:schemeClr val="tx1"/>
          </a:solidFill>
          <a:latin typeface="+mn-lt"/>
          <a:ea typeface="+mn-ea"/>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18F82892-F2A0-4F80-B967-0DDD1D9A5A3E}"/>
              </a:ext>
            </a:extLst>
          </p:cNvPr>
          <p:cNvSpPr txBox="1"/>
          <p:nvPr/>
        </p:nvSpPr>
        <p:spPr>
          <a:xfrm>
            <a:off x="4463988" y="5795972"/>
            <a:ext cx="2808312" cy="369332"/>
          </a:xfrm>
          <a:prstGeom prst="rect">
            <a:avLst/>
          </a:prstGeom>
          <a:noFill/>
        </p:spPr>
        <p:txBody>
          <a:bodyPr wrap="square" rtlCol="0">
            <a:spAutoFit/>
          </a:bodyPr>
          <a:lstStyle/>
          <a:p>
            <a:r>
              <a:rPr lang="tr-TR" dirty="0"/>
              <a:t>         </a:t>
            </a:r>
            <a:endParaRPr lang="tr-TR" dirty="0">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1A0D2DF1-7E44-4231-9AE9-B66D9CDE0C56}"/>
              </a:ext>
            </a:extLst>
          </p:cNvPr>
          <p:cNvSpPr txBox="1"/>
          <p:nvPr/>
        </p:nvSpPr>
        <p:spPr>
          <a:xfrm>
            <a:off x="3419872" y="692696"/>
            <a:ext cx="4896544" cy="1569660"/>
          </a:xfrm>
          <a:prstGeom prst="rect">
            <a:avLst/>
          </a:prstGeom>
          <a:noFill/>
        </p:spPr>
        <p:txBody>
          <a:bodyPr wrap="square" rtlCol="0">
            <a:spAutoFit/>
          </a:bodyPr>
          <a:lstStyle/>
          <a:p>
            <a:r>
              <a:rPr lang="tr-TR" sz="4800" b="1" dirty="0">
                <a:latin typeface="Arial" panose="020B0604020202020204" pitchFamily="34" charset="0"/>
                <a:cs typeface="Arial" panose="020B0604020202020204" pitchFamily="34" charset="0"/>
              </a:rPr>
              <a:t>ENERJİ OTOMASYONU</a:t>
            </a:r>
            <a:endParaRPr lang="en-GB" sz="4800" b="1"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7720CCE-8540-4273-85F8-55089DCE9D39}"/>
              </a:ext>
            </a:extLst>
          </p:cNvPr>
          <p:cNvSpPr txBox="1"/>
          <p:nvPr/>
        </p:nvSpPr>
        <p:spPr>
          <a:xfrm>
            <a:off x="3491880" y="2636912"/>
            <a:ext cx="4896544" cy="1569660"/>
          </a:xfrm>
          <a:prstGeom prst="rect">
            <a:avLst/>
          </a:prstGeom>
          <a:noFill/>
        </p:spPr>
        <p:txBody>
          <a:bodyPr wrap="square" rtlCol="0">
            <a:spAutoFit/>
          </a:bodyPr>
          <a:lstStyle/>
          <a:p>
            <a:r>
              <a:rPr lang="tr-TR" sz="4800" b="1" dirty="0">
                <a:latin typeface="Arial" panose="020B0604020202020204" pitchFamily="34" charset="0"/>
                <a:cs typeface="Arial" panose="020B0604020202020204" pitchFamily="34" charset="0"/>
              </a:rPr>
              <a:t>GENİŞ ALAN SCADASI</a:t>
            </a:r>
            <a:endParaRPr lang="en-GB" sz="48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2C318440-8D4F-49C2-8C6B-7160AD822D27}"/>
              </a:ext>
            </a:extLst>
          </p:cNvPr>
          <p:cNvSpPr txBox="1"/>
          <p:nvPr/>
        </p:nvSpPr>
        <p:spPr>
          <a:xfrm>
            <a:off x="3419872" y="5445224"/>
            <a:ext cx="4320480" cy="646331"/>
          </a:xfrm>
          <a:prstGeom prst="rect">
            <a:avLst/>
          </a:prstGeom>
          <a:noFill/>
        </p:spPr>
        <p:txBody>
          <a:bodyPr wrap="square" rtlCol="0">
            <a:spAutoFit/>
          </a:bodyPr>
          <a:lstStyle/>
          <a:p>
            <a:pPr algn="ctr"/>
            <a:r>
              <a:rPr lang="tr-TR" b="1" dirty="0"/>
              <a:t>HAZIRLAYAN: </a:t>
            </a:r>
          </a:p>
          <a:p>
            <a:pPr algn="ctr"/>
            <a:r>
              <a:rPr lang="tr-TR" b="1" dirty="0"/>
              <a:t>TUĞBA BOZDAĞ</a:t>
            </a:r>
            <a:endParaRPr lang="en-GB" b="1" dirty="0"/>
          </a:p>
        </p:txBody>
      </p:sp>
    </p:spTree>
    <p:extLst>
      <p:ext uri="{BB962C8B-B14F-4D97-AF65-F5344CB8AC3E}">
        <p14:creationId xmlns:p14="http://schemas.microsoft.com/office/powerpoint/2010/main" val="36764708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BB282E8-DC79-442D-B6DA-44F4C63238D8}"/>
              </a:ext>
            </a:extLst>
          </p:cNvPr>
          <p:cNvSpPr txBox="1"/>
          <p:nvPr/>
        </p:nvSpPr>
        <p:spPr>
          <a:xfrm>
            <a:off x="179512" y="1166843"/>
            <a:ext cx="8856984" cy="2862322"/>
          </a:xfrm>
          <a:prstGeom prst="rect">
            <a:avLst/>
          </a:prstGeom>
          <a:noFill/>
        </p:spPr>
        <p:txBody>
          <a:bodyPr wrap="square">
            <a:spAutoFit/>
          </a:bodyPr>
          <a:lstStyle/>
          <a:p>
            <a:pPr>
              <a:buFontTx/>
              <a:buChar char="•"/>
            </a:pPr>
            <a:r>
              <a:rPr lang="tr-TR" altLang="en-US" b="1" dirty="0">
                <a:solidFill>
                  <a:srgbClr val="00B050"/>
                </a:solidFill>
              </a:rPr>
              <a:t>Faturalama</a:t>
            </a:r>
            <a:br>
              <a:rPr lang="tr-TR" altLang="en-US" b="1" dirty="0">
                <a:solidFill>
                  <a:schemeClr val="tx2"/>
                </a:solidFill>
              </a:rPr>
            </a:br>
            <a:r>
              <a:rPr lang="tr-TR" altLang="en-US" b="1" dirty="0"/>
              <a:t>Tesisin alt birimlerinin tükettiği enerji, bu birimlere farklı birim fiyatlarla ve indirimlerle fatura edilebilir. Faturalama opsiyonuna istenilen bir çok parametre daha ilave edilebilir.</a:t>
            </a:r>
            <a:br>
              <a:rPr lang="tr-TR" altLang="en-US" b="1" dirty="0"/>
            </a:br>
            <a:endParaRPr lang="tr-TR" altLang="en-US" b="1" dirty="0"/>
          </a:p>
          <a:p>
            <a:pPr>
              <a:buFontTx/>
              <a:buChar char="•"/>
            </a:pPr>
            <a:r>
              <a:rPr lang="tr-TR" altLang="en-US" b="1" dirty="0">
                <a:solidFill>
                  <a:srgbClr val="00B050"/>
                </a:solidFill>
              </a:rPr>
              <a:t>Güvenlik</a:t>
            </a:r>
            <a:br>
              <a:rPr lang="tr-TR" altLang="en-US" b="1" dirty="0">
                <a:solidFill>
                  <a:schemeClr val="tx2"/>
                </a:solidFill>
              </a:rPr>
            </a:br>
            <a:r>
              <a:rPr lang="tr-TR" altLang="en-US" b="1" dirty="0"/>
              <a:t>SCADA sisteminde yeterli derecede güvenlik sağlanmıştır. Tesis dışı üçüncü şahısların sisteme girmesi, 100 ayrı şifreleme seviyesi imkanı ile engellenmiştir. Operatörler, sadece kendilerine izin verilen işlemleri gerçekleştirebilirler. MS-DOS ve Windows ortamlarına geçiş engellenmiştir.</a:t>
            </a:r>
          </a:p>
        </p:txBody>
      </p:sp>
    </p:spTree>
    <p:extLst>
      <p:ext uri="{BB962C8B-B14F-4D97-AF65-F5344CB8AC3E}">
        <p14:creationId xmlns:p14="http://schemas.microsoft.com/office/powerpoint/2010/main" val="104898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EE912F19-41BA-4736-AD7A-C343C419A992}"/>
              </a:ext>
            </a:extLst>
          </p:cNvPr>
          <p:cNvSpPr txBox="1"/>
          <p:nvPr/>
        </p:nvSpPr>
        <p:spPr>
          <a:xfrm>
            <a:off x="0" y="1124744"/>
            <a:ext cx="9108504" cy="4093428"/>
          </a:xfrm>
          <a:prstGeom prst="rect">
            <a:avLst/>
          </a:prstGeom>
          <a:noFill/>
        </p:spPr>
        <p:txBody>
          <a:bodyPr wrap="square" rtlCol="0">
            <a:spAutoFit/>
          </a:bodyPr>
          <a:lstStyle/>
          <a:p>
            <a:pPr algn="ctr"/>
            <a:r>
              <a:rPr lang="tr-TR" sz="2000" b="1" dirty="0">
                <a:solidFill>
                  <a:schemeClr val="accent2"/>
                </a:solidFill>
              </a:rPr>
              <a:t>SCADA SİSTEMİNİN GENEL YAPISI</a:t>
            </a:r>
          </a:p>
          <a:p>
            <a:pPr algn="ctr"/>
            <a:endParaRPr lang="tr-TR" sz="2000" b="1" dirty="0">
              <a:solidFill>
                <a:schemeClr val="accent2"/>
              </a:solidFill>
            </a:endParaRPr>
          </a:p>
          <a:p>
            <a:r>
              <a:rPr lang="tr-TR" altLang="en-US" sz="2000" b="1" dirty="0"/>
              <a:t>Kapsamlı ve entegre bir Veri Tabanlı Kontrol ve Gözetleme Sistemi (Supervisory Control and Data Acquisition (SCADA) ) kontrol sistemi sayesinde, bir tesise veya işletmeye ait tüm ekipmanların kontrolünden üretim planlamasına, çevre kontrol ünitelerinden yardımcı işletmelere kadar tüm birimlerin otomatik kontrolü ve gözlenmesi sağlanabilir.</a:t>
            </a:r>
            <a:br>
              <a:rPr lang="tr-TR" altLang="en-US" sz="2000" b="1" dirty="0"/>
            </a:br>
            <a:r>
              <a:rPr lang="tr-TR" altLang="en-US" sz="2000" b="1" dirty="0"/>
              <a:t>Bu tür sistemler “Katmanlaşan - Scalable” özelliklerinden dolayı, değişik işletmelerin tüm kontrol ihtiyaçlarını kademeli olarak gerçekleştirilmelerine imkan verir.</a:t>
            </a:r>
            <a:br>
              <a:rPr lang="tr-TR" altLang="en-US" sz="2000" b="1" dirty="0"/>
            </a:br>
            <a:r>
              <a:rPr lang="tr-TR" altLang="en-US" sz="2000" b="1" dirty="0"/>
              <a:t>Bu katmanlar ; a. Kaynak Yönetim Katmanı b. İşletme Kaynak Yönetim Katmanı c. Süreç Denetim Katmanı d. İşletme Kontrol Katmanı</a:t>
            </a:r>
          </a:p>
          <a:p>
            <a:endParaRPr lang="en-GB" sz="2000" b="1" dirty="0">
              <a:solidFill>
                <a:schemeClr val="accent2"/>
              </a:solidFill>
            </a:endParaRPr>
          </a:p>
        </p:txBody>
      </p:sp>
    </p:spTree>
    <p:extLst>
      <p:ext uri="{BB962C8B-B14F-4D97-AF65-F5344CB8AC3E}">
        <p14:creationId xmlns:p14="http://schemas.microsoft.com/office/powerpoint/2010/main" val="35079253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D078851-B1B4-4512-91F2-CDEE845CB22A}"/>
              </a:ext>
            </a:extLst>
          </p:cNvPr>
          <p:cNvSpPr txBox="1"/>
          <p:nvPr/>
        </p:nvSpPr>
        <p:spPr>
          <a:xfrm>
            <a:off x="107504" y="1124744"/>
            <a:ext cx="9001000" cy="4031873"/>
          </a:xfrm>
          <a:prstGeom prst="rect">
            <a:avLst/>
          </a:prstGeom>
          <a:noFill/>
        </p:spPr>
        <p:txBody>
          <a:bodyPr wrap="square" rtlCol="0">
            <a:spAutoFit/>
          </a:bodyPr>
          <a:lstStyle/>
          <a:p>
            <a:pPr algn="ctr"/>
            <a:r>
              <a:rPr lang="tr-TR" sz="2000" b="1" dirty="0">
                <a:solidFill>
                  <a:schemeClr val="accent2"/>
                </a:solidFill>
              </a:rPr>
              <a:t>SCADA SİSTEMLERİNİN UYGULAMA ALANLARI</a:t>
            </a:r>
          </a:p>
          <a:p>
            <a:pPr algn="ctr"/>
            <a:endParaRPr lang="tr-TR" sz="2000" b="1" dirty="0">
              <a:solidFill>
                <a:schemeClr val="accent2"/>
              </a:solidFill>
            </a:endParaRPr>
          </a:p>
          <a:p>
            <a:r>
              <a:rPr lang="tr-TR" altLang="en-US" b="1" dirty="0"/>
              <a:t>SCADA sistemlerinin birçok kullanım alanı vardır. Geniş bir coğrafi alana yayılmış, bölgesel ve yerel tesislerin bir çoğunda kullanılmaktadır. Başka sistemlere de alt yapı teşkil etmektedir. SCADA sistemine ilave işlevler eklenerek </a:t>
            </a:r>
          </a:p>
          <a:p>
            <a:endParaRPr lang="tr-TR" altLang="en-US" b="1" dirty="0"/>
          </a:p>
          <a:p>
            <a:r>
              <a:rPr lang="tr-TR" altLang="en-US" b="1" u="sng" dirty="0">
                <a:solidFill>
                  <a:schemeClr val="tx2"/>
                </a:solidFill>
              </a:rPr>
              <a:t>ENERJİ YÖNETİM SİSTEMLERİ (EMS) </a:t>
            </a:r>
          </a:p>
          <a:p>
            <a:endParaRPr lang="tr-TR" altLang="en-US" b="1" dirty="0">
              <a:solidFill>
                <a:schemeClr val="tx2"/>
              </a:solidFill>
            </a:endParaRPr>
          </a:p>
          <a:p>
            <a:r>
              <a:rPr lang="tr-TR" altLang="en-US" b="1" dirty="0"/>
              <a:t>Veya</a:t>
            </a:r>
          </a:p>
          <a:p>
            <a:r>
              <a:rPr lang="tr-TR" altLang="en-US" b="1" dirty="0"/>
              <a:t> </a:t>
            </a:r>
          </a:p>
          <a:p>
            <a:r>
              <a:rPr lang="tr-TR" altLang="en-US" b="1" u="sng" dirty="0">
                <a:solidFill>
                  <a:schemeClr val="tx2"/>
                </a:solidFill>
              </a:rPr>
              <a:t>DAĞITIM YÖNETİM SİSTEMLERİ (DMS) </a:t>
            </a:r>
          </a:p>
          <a:p>
            <a:endParaRPr lang="tr-TR" altLang="en-US" b="1" u="sng" dirty="0">
              <a:solidFill>
                <a:schemeClr val="tx2"/>
              </a:solidFill>
            </a:endParaRPr>
          </a:p>
          <a:p>
            <a:r>
              <a:rPr lang="tr-TR" altLang="en-US" b="1" dirty="0"/>
              <a:t>gibi sistemler oluşturulur. </a:t>
            </a:r>
            <a:br>
              <a:rPr lang="tr-TR" altLang="en-US" b="1" dirty="0"/>
            </a:br>
            <a:endParaRPr lang="tr-TR" altLang="en-US" b="1" dirty="0"/>
          </a:p>
        </p:txBody>
      </p:sp>
    </p:spTree>
    <p:extLst>
      <p:ext uri="{BB962C8B-B14F-4D97-AF65-F5344CB8AC3E}">
        <p14:creationId xmlns:p14="http://schemas.microsoft.com/office/powerpoint/2010/main" val="26003145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82982AD-0CDE-43DA-8B63-EB40E32EE866}"/>
              </a:ext>
            </a:extLst>
          </p:cNvPr>
          <p:cNvSpPr txBox="1"/>
          <p:nvPr/>
        </p:nvSpPr>
        <p:spPr>
          <a:xfrm>
            <a:off x="179512" y="1196752"/>
            <a:ext cx="8856984" cy="4524315"/>
          </a:xfrm>
          <a:prstGeom prst="rect">
            <a:avLst/>
          </a:prstGeom>
          <a:noFill/>
        </p:spPr>
        <p:txBody>
          <a:bodyPr wrap="square" rtlCol="0">
            <a:spAutoFit/>
          </a:bodyPr>
          <a:lstStyle/>
          <a:p>
            <a:pPr algn="ctr"/>
            <a:r>
              <a:rPr lang="tr-TR" sz="1800" b="1" dirty="0">
                <a:solidFill>
                  <a:schemeClr val="accent2"/>
                </a:solidFill>
              </a:rPr>
              <a:t>SCADA SİSTEMLERİNİN UYGULAMA ALANLARI</a:t>
            </a:r>
          </a:p>
          <a:p>
            <a:endParaRPr lang="tr-TR" altLang="en-US" b="1" u="sng" dirty="0">
              <a:solidFill>
                <a:schemeClr val="tx2"/>
              </a:solidFill>
            </a:endParaRPr>
          </a:p>
          <a:p>
            <a:r>
              <a:rPr lang="tr-TR" altLang="en-US" b="1" u="sng" dirty="0">
                <a:solidFill>
                  <a:schemeClr val="tx2"/>
                </a:solidFill>
              </a:rPr>
              <a:t>SCADA sistemlerinin başlıca kullanım alanları şunlardır:</a:t>
            </a:r>
            <a:r>
              <a:rPr lang="tr-TR" altLang="en-US" b="1" dirty="0">
                <a:solidFill>
                  <a:schemeClr val="tx2"/>
                </a:solidFill>
              </a:rPr>
              <a:t> </a:t>
            </a:r>
          </a:p>
          <a:p>
            <a:endParaRPr lang="tr-TR" altLang="en-US" b="1" dirty="0">
              <a:solidFill>
                <a:schemeClr val="tx2"/>
              </a:solidFill>
            </a:endParaRPr>
          </a:p>
          <a:p>
            <a:pPr>
              <a:buFontTx/>
              <a:buChar char="•"/>
            </a:pPr>
            <a:r>
              <a:rPr lang="tr-TR" altLang="en-US" b="1" dirty="0"/>
              <a:t> Kimya Endüstrisi </a:t>
            </a:r>
          </a:p>
          <a:p>
            <a:pPr>
              <a:buFontTx/>
              <a:buChar char="•"/>
            </a:pPr>
            <a:r>
              <a:rPr lang="tr-TR" altLang="en-US" b="1" dirty="0"/>
              <a:t> Doğalgaz ve Petrol Boru Hatları </a:t>
            </a:r>
          </a:p>
          <a:p>
            <a:pPr>
              <a:buFontTx/>
              <a:buChar char="•"/>
            </a:pPr>
            <a:r>
              <a:rPr lang="tr-TR" altLang="en-US" b="1" dirty="0"/>
              <a:t> Petrokimya Endüstrisi </a:t>
            </a:r>
          </a:p>
          <a:p>
            <a:pPr>
              <a:buFontTx/>
              <a:buChar char="•"/>
            </a:pPr>
            <a:r>
              <a:rPr lang="tr-TR" altLang="en-US" b="1" dirty="0"/>
              <a:t> Elektrik Üretim ve İletim Sistemleri </a:t>
            </a:r>
          </a:p>
          <a:p>
            <a:pPr>
              <a:buFontTx/>
              <a:buChar char="•"/>
            </a:pPr>
            <a:r>
              <a:rPr lang="tr-TR" altLang="en-US" b="1" dirty="0"/>
              <a:t> Elektrik dağıtım Tesisleri </a:t>
            </a:r>
          </a:p>
          <a:p>
            <a:pPr>
              <a:buFontTx/>
              <a:buChar char="•"/>
            </a:pPr>
            <a:r>
              <a:rPr lang="tr-TR" altLang="en-US" b="1" dirty="0"/>
              <a:t> Su Toplama, Arıtma ve Dağıtım Tesisleri </a:t>
            </a:r>
          </a:p>
          <a:p>
            <a:pPr>
              <a:buFontTx/>
              <a:buChar char="•"/>
            </a:pPr>
            <a:r>
              <a:rPr lang="tr-TR" altLang="en-US" b="1" dirty="0"/>
              <a:t> Hava Kirliliği Kontrolü </a:t>
            </a:r>
          </a:p>
          <a:p>
            <a:pPr>
              <a:buFontTx/>
              <a:buChar char="•"/>
            </a:pPr>
            <a:r>
              <a:rPr lang="tr-TR" altLang="en-US" b="1" dirty="0"/>
              <a:t> Çimento Endüstrisi </a:t>
            </a:r>
          </a:p>
          <a:p>
            <a:pPr>
              <a:buFontTx/>
              <a:buChar char="•"/>
            </a:pPr>
            <a:r>
              <a:rPr lang="tr-TR" altLang="en-US" b="1" dirty="0"/>
              <a:t> Otomotiv Endüstrisi </a:t>
            </a:r>
          </a:p>
          <a:p>
            <a:pPr>
              <a:buFontTx/>
              <a:buChar char="•"/>
            </a:pPr>
            <a:r>
              <a:rPr lang="tr-TR" altLang="en-US" b="1" dirty="0"/>
              <a:t> Bina Otomasyonu </a:t>
            </a:r>
          </a:p>
          <a:p>
            <a:pPr>
              <a:buFontTx/>
              <a:buChar char="•"/>
            </a:pPr>
            <a:r>
              <a:rPr lang="tr-TR" altLang="en-US" b="1" dirty="0"/>
              <a:t> Process Tesisleri</a:t>
            </a:r>
            <a:endParaRPr lang="en-GB" b="1" dirty="0">
              <a:solidFill>
                <a:schemeClr val="accent2"/>
              </a:solidFill>
            </a:endParaRPr>
          </a:p>
          <a:p>
            <a:endParaRPr lang="en-GB" dirty="0"/>
          </a:p>
        </p:txBody>
      </p:sp>
    </p:spTree>
    <p:extLst>
      <p:ext uri="{BB962C8B-B14F-4D97-AF65-F5344CB8AC3E}">
        <p14:creationId xmlns:p14="http://schemas.microsoft.com/office/powerpoint/2010/main" val="39042483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2A0E37C-C9BC-45A2-9647-BF4685584901}"/>
              </a:ext>
            </a:extLst>
          </p:cNvPr>
          <p:cNvSpPr txBox="1"/>
          <p:nvPr/>
        </p:nvSpPr>
        <p:spPr>
          <a:xfrm>
            <a:off x="107504" y="1030079"/>
            <a:ext cx="8928992" cy="5447645"/>
          </a:xfrm>
          <a:prstGeom prst="rect">
            <a:avLst/>
          </a:prstGeom>
          <a:noFill/>
        </p:spPr>
        <p:txBody>
          <a:bodyPr wrap="square" rtlCol="0">
            <a:spAutoFit/>
          </a:bodyPr>
          <a:lstStyle/>
          <a:p>
            <a:pPr algn="ctr"/>
            <a:r>
              <a:rPr lang="tr-TR" sz="2000" b="1" dirty="0">
                <a:solidFill>
                  <a:schemeClr val="accent2"/>
                </a:solidFill>
              </a:rPr>
              <a:t>SCADA SİSTEMİNİN  KONTROL MERKEZİ</a:t>
            </a:r>
          </a:p>
          <a:p>
            <a:pPr algn="ctr"/>
            <a:endParaRPr lang="tr-TR" sz="2000" b="1" dirty="0">
              <a:solidFill>
                <a:schemeClr val="accent2"/>
              </a:solidFill>
            </a:endParaRPr>
          </a:p>
          <a:p>
            <a:r>
              <a:rPr lang="tr-TR" altLang="en-US" b="1" dirty="0"/>
              <a:t>Kontrol Merkezleri kısaca bilgisayarlardan, giriş çıkış birimlerinden, insan ve makina ara biriminden (MMI:Man Machine Interface), RTU' larla haberleşme birimlerinden, bilgi depolama birimleri ve bunların ek birimlerinden oluşur. Kontrol Merkezleri yukarıda kısaca bahsedilen donanımları ile şu görevleri yerine getirir.</a:t>
            </a:r>
            <a:br>
              <a:rPr lang="tr-TR" altLang="en-US" b="1" dirty="0"/>
            </a:br>
            <a:endParaRPr lang="tr-TR" altLang="en-US" b="1" dirty="0"/>
          </a:p>
          <a:p>
            <a:r>
              <a:rPr lang="tr-TR" altLang="en-US" b="1" dirty="0"/>
              <a:t>1. Uzaktaki RTU birimlerinden verilerin toplanması</a:t>
            </a:r>
            <a:br>
              <a:rPr lang="tr-TR" altLang="en-US" b="1" dirty="0"/>
            </a:br>
            <a:r>
              <a:rPr lang="tr-TR" altLang="en-US" b="1" dirty="0"/>
              <a:t>2. Toplanmış verilerin yazılım programları ile işlenerek ekrana veya yazıcıya   </a:t>
            </a:r>
          </a:p>
          <a:p>
            <a:r>
              <a:rPr lang="tr-TR" altLang="en-US" b="1" dirty="0"/>
              <a:t>    gönderilmesi</a:t>
            </a:r>
            <a:br>
              <a:rPr lang="tr-TR" altLang="en-US" b="1" dirty="0"/>
            </a:br>
            <a:r>
              <a:rPr lang="tr-TR" altLang="en-US" b="1" dirty="0"/>
              <a:t>3. Sistemde kontrol edilecek cihazlara kontrol komutu gönderilmesi</a:t>
            </a:r>
            <a:br>
              <a:rPr lang="tr-TR" altLang="en-US" b="1" dirty="0"/>
            </a:br>
            <a:r>
              <a:rPr lang="tr-TR" altLang="en-US" b="1" dirty="0"/>
              <a:t>4. Belli olaylar karşısında alarm üretme ve gelen alarmları operatöre en hızlı</a:t>
            </a:r>
          </a:p>
          <a:p>
            <a:r>
              <a:rPr lang="tr-TR" altLang="en-US" b="1" dirty="0"/>
              <a:t>    şekilde iletme</a:t>
            </a:r>
            <a:br>
              <a:rPr lang="tr-TR" altLang="en-US" b="1" dirty="0"/>
            </a:br>
            <a:r>
              <a:rPr lang="tr-TR" altLang="en-US" b="1" dirty="0"/>
              <a:t>5. Meydana gelen olayları ve verileri zaman sırasına göre kaydetme</a:t>
            </a:r>
            <a:br>
              <a:rPr lang="tr-TR" altLang="en-US" b="1" dirty="0"/>
            </a:br>
            <a:r>
              <a:rPr lang="tr-TR" altLang="en-US" b="1" dirty="0"/>
              <a:t>6. Başka bilgisayar sistemleri ile iletişimde olma</a:t>
            </a:r>
            <a:br>
              <a:rPr lang="tr-TR" altLang="en-US" b="1" dirty="0"/>
            </a:br>
            <a:r>
              <a:rPr lang="tr-TR" altLang="en-US" b="1" dirty="0"/>
              <a:t>7. Dağıtım Yönetim Sistemi (DYS) ve Enerji Yönetim Sistemi (EYS) gibi üst </a:t>
            </a:r>
          </a:p>
          <a:p>
            <a:r>
              <a:rPr lang="tr-TR" altLang="en-US" b="1" dirty="0"/>
              <a:t>    seviye uygulama programlarını çalıştırma</a:t>
            </a:r>
            <a:br>
              <a:rPr lang="tr-TR" altLang="en-US" b="1" dirty="0"/>
            </a:br>
            <a:r>
              <a:rPr lang="tr-TR" altLang="en-US" b="1" dirty="0"/>
              <a:t>8. Yazıcı, çizici, haberleşme, birimleri gibi ek birimlerin kontrolü</a:t>
            </a:r>
          </a:p>
          <a:p>
            <a:endParaRPr lang="en-GB" sz="2000" b="1" dirty="0">
              <a:solidFill>
                <a:schemeClr val="accent2"/>
              </a:solidFill>
            </a:endParaRPr>
          </a:p>
        </p:txBody>
      </p:sp>
    </p:spTree>
    <p:extLst>
      <p:ext uri="{BB962C8B-B14F-4D97-AF65-F5344CB8AC3E}">
        <p14:creationId xmlns:p14="http://schemas.microsoft.com/office/powerpoint/2010/main" val="22463189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D3DC6A5-4E44-4675-8AF1-16116C27FCE3}"/>
              </a:ext>
            </a:extLst>
          </p:cNvPr>
          <p:cNvSpPr txBox="1"/>
          <p:nvPr/>
        </p:nvSpPr>
        <p:spPr>
          <a:xfrm>
            <a:off x="107504" y="1043444"/>
            <a:ext cx="9001000" cy="4616648"/>
          </a:xfrm>
          <a:prstGeom prst="rect">
            <a:avLst/>
          </a:prstGeom>
          <a:noFill/>
        </p:spPr>
        <p:txBody>
          <a:bodyPr wrap="square" rtlCol="0">
            <a:spAutoFit/>
          </a:bodyPr>
          <a:lstStyle/>
          <a:p>
            <a:pPr algn="ctr"/>
            <a:r>
              <a:rPr lang="tr-TR" sz="2000" b="1" dirty="0">
                <a:solidFill>
                  <a:schemeClr val="accent2"/>
                </a:solidFill>
              </a:rPr>
              <a:t>SCADA SİSTEM MERKEZİ ve İŞLETİM SİSTEMİ</a:t>
            </a:r>
          </a:p>
          <a:p>
            <a:pPr algn="ctr"/>
            <a:endParaRPr lang="tr-TR" sz="2000" b="1" dirty="0">
              <a:solidFill>
                <a:schemeClr val="accent2"/>
              </a:solidFill>
            </a:endParaRPr>
          </a:p>
          <a:p>
            <a:r>
              <a:rPr lang="tr-TR" altLang="en-US" b="1" dirty="0"/>
              <a:t>Bilgisayarlar, kontrol merkezindeki her türlü ek birimler üzerinde, denetimi ve koordinasyonu sağlayan birimlerdir. Bu işlemleri giriş, çıkış, bellek, merkezi işlem birimi, bilgisayar işletim sistemi ve uygun yazılım programları vasıtasıyla yerine getirmektedir.</a:t>
            </a:r>
            <a:br>
              <a:rPr lang="tr-TR" altLang="en-US" b="1" dirty="0"/>
            </a:br>
            <a:r>
              <a:rPr lang="tr-TR" altLang="en-US" b="1" dirty="0">
                <a:solidFill>
                  <a:schemeClr val="tx2"/>
                </a:solidFill>
              </a:rPr>
              <a:t>Bilgisayar işletim sistemi</a:t>
            </a:r>
            <a:r>
              <a:rPr lang="tr-TR" altLang="en-US" b="1" dirty="0"/>
              <a:t>, bilgisayar sisteminde çalışan programların denetimini yapar, ek birimlere erişimini sağlar. Verilerin depolama ya da yedekleme birimlerine transferini sağlar, bellek erişimini ve sistem kullanıcılarının erişimini denetler. İşletim sistemlerinin Tek Görevli ve Tek Kullanıcılı, Çok Görevli ve Çok Kullanıcılı olmak üzere iki tipi vardır. Bunlardan ilki aynı anda sadece bir tek kullanıcının bilgisayarı çalıştırmasına ve bir tek programın işletilmesine izin verir. İkincisinde birden fazla kişi, birden fazla programı aynı anda işletebilmektedir. Bu sistemler genel olarak iletişim ağı tabanlıdır. Dolayısıyla verilerin ortak olarak kullanımı söz konusudur. Örnek olarak UNIX, POSIX işletim sistemleri gösterilebilir.</a:t>
            </a:r>
            <a:br>
              <a:rPr lang="tr-TR" altLang="en-US" b="1" dirty="0"/>
            </a:br>
            <a:endParaRPr lang="en-GB" sz="2000" b="1" dirty="0">
              <a:solidFill>
                <a:srgbClr val="00B050"/>
              </a:solidFill>
            </a:endParaRPr>
          </a:p>
        </p:txBody>
      </p:sp>
    </p:spTree>
    <p:extLst>
      <p:ext uri="{BB962C8B-B14F-4D97-AF65-F5344CB8AC3E}">
        <p14:creationId xmlns:p14="http://schemas.microsoft.com/office/powerpoint/2010/main" val="33274955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BF8345B-F1FB-422F-B3D3-A622BF65C08A}"/>
              </a:ext>
            </a:extLst>
          </p:cNvPr>
          <p:cNvSpPr txBox="1"/>
          <p:nvPr/>
        </p:nvSpPr>
        <p:spPr>
          <a:xfrm>
            <a:off x="107504" y="1772816"/>
            <a:ext cx="8856984" cy="3046988"/>
          </a:xfrm>
          <a:prstGeom prst="rect">
            <a:avLst/>
          </a:prstGeom>
          <a:noFill/>
        </p:spPr>
        <p:txBody>
          <a:bodyPr wrap="square" rtlCol="0">
            <a:spAutoFit/>
          </a:bodyPr>
          <a:lstStyle/>
          <a:p>
            <a:r>
              <a:rPr lang="tr-TR" altLang="en-US" sz="2400" b="1" dirty="0">
                <a:solidFill>
                  <a:schemeClr val="accent2"/>
                </a:solidFill>
              </a:rPr>
              <a:t>Kontrol Merkezlerinde Kullanılan Bilgisayar Çeşitleri</a:t>
            </a:r>
          </a:p>
          <a:p>
            <a:endParaRPr lang="tr-TR" altLang="en-US" sz="2400" b="1" dirty="0">
              <a:solidFill>
                <a:schemeClr val="accent2"/>
              </a:solidFill>
            </a:endParaRPr>
          </a:p>
          <a:p>
            <a:br>
              <a:rPr lang="tr-TR" altLang="en-US" sz="2400" dirty="0">
                <a:solidFill>
                  <a:schemeClr val="accent2"/>
                </a:solidFill>
              </a:rPr>
            </a:br>
            <a:r>
              <a:rPr lang="tr-TR" altLang="en-US" sz="2000" b="1" dirty="0"/>
              <a:t>SCADA sistemi kontrol merkezlerinde kullanılan bilgisayar sistemlerini,</a:t>
            </a:r>
          </a:p>
          <a:p>
            <a:br>
              <a:rPr lang="tr-TR" altLang="en-US" sz="2000" b="1" dirty="0"/>
            </a:br>
            <a:r>
              <a:rPr lang="tr-TR" altLang="en-US" sz="2000" b="1" dirty="0"/>
              <a:t>1) Kişisel Bilgisayarlar</a:t>
            </a:r>
            <a:br>
              <a:rPr lang="tr-TR" altLang="en-US" sz="2000" b="1" dirty="0"/>
            </a:br>
            <a:r>
              <a:rPr lang="tr-TR" altLang="en-US" sz="2000" b="1" dirty="0"/>
              <a:t>2) Mini Bilgisayarlar</a:t>
            </a:r>
            <a:br>
              <a:rPr lang="tr-TR" altLang="en-US" sz="2000" b="1" dirty="0"/>
            </a:br>
            <a:r>
              <a:rPr lang="tr-TR" altLang="en-US" sz="2000" b="1" dirty="0"/>
              <a:t>3) Süper Bilgisayarlar</a:t>
            </a:r>
            <a:br>
              <a:rPr lang="tr-TR" altLang="en-US" sz="2000" b="1" dirty="0"/>
            </a:br>
            <a:r>
              <a:rPr lang="tr-TR" altLang="en-US" sz="2000" b="1" dirty="0"/>
              <a:t>4) Mainframe bilgisayarlar olarak sınıflandırılabilinir.</a:t>
            </a:r>
            <a:endParaRPr lang="en-GB" sz="2000" b="1" dirty="0"/>
          </a:p>
        </p:txBody>
      </p:sp>
    </p:spTree>
    <p:extLst>
      <p:ext uri="{BB962C8B-B14F-4D97-AF65-F5344CB8AC3E}">
        <p14:creationId xmlns:p14="http://schemas.microsoft.com/office/powerpoint/2010/main" val="34275740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DF1ADA3-0079-40E5-9603-BEF296E11087}"/>
              </a:ext>
            </a:extLst>
          </p:cNvPr>
          <p:cNvSpPr txBox="1"/>
          <p:nvPr/>
        </p:nvSpPr>
        <p:spPr>
          <a:xfrm>
            <a:off x="92315" y="1536174"/>
            <a:ext cx="8959370" cy="3785652"/>
          </a:xfrm>
          <a:prstGeom prst="rect">
            <a:avLst/>
          </a:prstGeom>
          <a:noFill/>
        </p:spPr>
        <p:txBody>
          <a:bodyPr wrap="square" rtlCol="0">
            <a:spAutoFit/>
          </a:bodyPr>
          <a:lstStyle/>
          <a:p>
            <a:pPr algn="ctr"/>
            <a:r>
              <a:rPr lang="tr-TR" sz="2000" b="1" dirty="0">
                <a:solidFill>
                  <a:srgbClr val="00B050"/>
                </a:solidFill>
              </a:rPr>
              <a:t>KONTROL MERKEZİ BİLGİSAYARI YAZILIM PROGRAMI</a:t>
            </a:r>
          </a:p>
          <a:p>
            <a:pPr algn="ctr"/>
            <a:endParaRPr lang="tr-TR" sz="2000" b="1" dirty="0">
              <a:solidFill>
                <a:srgbClr val="00B050"/>
              </a:solidFill>
            </a:endParaRPr>
          </a:p>
          <a:p>
            <a:r>
              <a:rPr lang="tr-TR" altLang="en-US" sz="2000" b="1" dirty="0"/>
              <a:t>SCADA sistemi yazılım programları oldukça karmaşık bir yapıya sahiptir ve gelişimi yıllar alır. Bu nedenle SCADA gibi büyük sistemlerde yazılım çok pahalıdır. Böyle karmaşık yapılı yazılımlar yazılım mühendisliğinin konusudur. Yazılımın pahalı olması, elde edilmesinin ve geliştirilmesinin zor olması nedeniyle donanımda olduğu gibi yazılımda da kalite ve performans üstünlükleri aranmalıdır. Bir program yazılım sürecinde, analiz, tasarım, kodlama ve test aşamalarından geçmektedir. Yazılım sürecinin % 60'ını analiz ve tasarım aşamaları oluşturmaktadır. Bu nedenle bir yazılımda esas önemli olan analiz ve tasarımdır.</a:t>
            </a:r>
          </a:p>
          <a:p>
            <a:endParaRPr lang="en-GB" sz="2000" b="1" dirty="0">
              <a:solidFill>
                <a:srgbClr val="00B050"/>
              </a:solidFill>
            </a:endParaRPr>
          </a:p>
        </p:txBody>
      </p:sp>
    </p:spTree>
    <p:extLst>
      <p:ext uri="{BB962C8B-B14F-4D97-AF65-F5344CB8AC3E}">
        <p14:creationId xmlns:p14="http://schemas.microsoft.com/office/powerpoint/2010/main" val="1970152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70D68B5-BD9C-457E-A5AF-1C45AE8822B5}"/>
              </a:ext>
            </a:extLst>
          </p:cNvPr>
          <p:cNvSpPr txBox="1"/>
          <p:nvPr/>
        </p:nvSpPr>
        <p:spPr>
          <a:xfrm>
            <a:off x="107504" y="1124744"/>
            <a:ext cx="8856984" cy="5632311"/>
          </a:xfrm>
          <a:prstGeom prst="rect">
            <a:avLst/>
          </a:prstGeom>
          <a:noFill/>
        </p:spPr>
        <p:txBody>
          <a:bodyPr wrap="square" rtlCol="0">
            <a:spAutoFit/>
          </a:bodyPr>
          <a:lstStyle/>
          <a:p>
            <a:r>
              <a:rPr lang="tr-TR" altLang="en-US" b="1" dirty="0"/>
              <a:t>Yazılım teknolojisinde yeni bir teknik olan nesneye dayalı programlama (Objected-Oriented Programing: OOP) metoduyla gerçekleştirilebilir. OOP, bilgisayar teknolojisinde büyük yazılım sistemlerine çözüm getiren önemli bir gelişmedir. OOP yaklaşımı ve avantajları şöyle özetlenebilir:</a:t>
            </a:r>
          </a:p>
          <a:p>
            <a:r>
              <a:rPr lang="tr-TR" altLang="en-US" b="1" dirty="0"/>
              <a:t>-Fiziksel nesneler ve düşünceler program içinde nesneler ve sınıflar olarak tanımlanırlar. Mühendis daha çok kendi alanıyla ilgili konularda çalışır ve bilgisayar tabanlı sorunlarla uğraşmaz. </a:t>
            </a:r>
          </a:p>
          <a:p>
            <a:r>
              <a:rPr lang="tr-TR" altLang="en-US" b="1" dirty="0"/>
              <a:t>-Algoritmik süreçlere alternatif olarak nesneler birbirlerine mesaj göndererek süreci oluştururlar ve hepsi sadece bu şekilde iletişim kuran bağımsız program parçacıklarıdır. </a:t>
            </a:r>
          </a:p>
          <a:p>
            <a:r>
              <a:rPr lang="tr-TR" altLang="en-US" b="1" dirty="0"/>
              <a:t>-Fiziksel dünyadaki nesneler arası ilişkiler program nesneleri arasında da kurulabilir. Böylece sistem mimarisi insanın algıladığı biçimde tasarlanıp sunulabilir. </a:t>
            </a:r>
          </a:p>
          <a:p>
            <a:r>
              <a:rPr lang="tr-TR" altLang="en-US" b="1" dirty="0"/>
              <a:t>-Birbirlerine benzer nesneler gerçek dünyada olduğu gibi bir soya çekim hiyerarşisi içerisinde bulunur ve özelliklerini kendilerinden önce gelen sınıftan alırlar. </a:t>
            </a:r>
          </a:p>
          <a:p>
            <a:r>
              <a:rPr lang="tr-TR" altLang="en-US" b="1" dirty="0"/>
              <a:t>-Bu temel özellikleri yanında, OOP, programlamaya veri gizleme (information hiding), soyutlama (abstraction), çok şekillilik (poly-morphism) gibi kolaylıklar getirir. </a:t>
            </a:r>
          </a:p>
          <a:p>
            <a:endParaRPr lang="en-GB" dirty="0"/>
          </a:p>
        </p:txBody>
      </p:sp>
    </p:spTree>
    <p:extLst>
      <p:ext uri="{BB962C8B-B14F-4D97-AF65-F5344CB8AC3E}">
        <p14:creationId xmlns:p14="http://schemas.microsoft.com/office/powerpoint/2010/main" val="35094694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2F5B4C-3423-452F-907E-2FB48B12DAE0}"/>
              </a:ext>
            </a:extLst>
          </p:cNvPr>
          <p:cNvSpPr txBox="1"/>
          <p:nvPr/>
        </p:nvSpPr>
        <p:spPr>
          <a:xfrm>
            <a:off x="107504" y="1196752"/>
            <a:ext cx="8856984" cy="5016758"/>
          </a:xfrm>
          <a:prstGeom prst="rect">
            <a:avLst/>
          </a:prstGeom>
          <a:noFill/>
        </p:spPr>
        <p:txBody>
          <a:bodyPr wrap="square" rtlCol="0">
            <a:spAutoFit/>
          </a:bodyPr>
          <a:lstStyle/>
          <a:p>
            <a:pPr algn="ctr"/>
            <a:r>
              <a:rPr lang="tr-TR" sz="2000" b="1" dirty="0">
                <a:solidFill>
                  <a:srgbClr val="00B050"/>
                </a:solidFill>
              </a:rPr>
              <a:t>BİLGİSAYAR YAZILIM PROGRAMLARI YAZILIM KALİTESİ</a:t>
            </a:r>
          </a:p>
          <a:p>
            <a:pPr algn="ctr"/>
            <a:endParaRPr lang="tr-TR" sz="2000" b="1" dirty="0">
              <a:solidFill>
                <a:srgbClr val="00B050"/>
              </a:solidFill>
            </a:endParaRPr>
          </a:p>
          <a:p>
            <a:r>
              <a:rPr lang="tr-TR" altLang="en-US" sz="2000" b="1" dirty="0"/>
              <a:t>Yazılım kalitesini belirleyen iç ve dış etkenler şunlardır:</a:t>
            </a:r>
            <a:br>
              <a:rPr lang="tr-TR" altLang="en-US" sz="2000" b="1" dirty="0"/>
            </a:br>
            <a:r>
              <a:rPr lang="tr-TR" altLang="en-US" sz="2000" b="1" dirty="0"/>
              <a:t> </a:t>
            </a:r>
          </a:p>
          <a:p>
            <a:pPr marL="342900" indent="-342900">
              <a:buFont typeface="Arial" panose="020B0604020202020204" pitchFamily="34" charset="0"/>
              <a:buChar char="•"/>
            </a:pPr>
            <a:r>
              <a:rPr lang="tr-TR" altLang="en-US" sz="2000" b="1" dirty="0"/>
              <a:t>Geliştirilebilirlik </a:t>
            </a:r>
          </a:p>
          <a:p>
            <a:pPr marL="342900" indent="-342900">
              <a:buFont typeface="Arial" panose="020B0604020202020204" pitchFamily="34" charset="0"/>
              <a:buChar char="•"/>
            </a:pPr>
            <a:r>
              <a:rPr lang="tr-TR" altLang="en-US" sz="2000" b="1" dirty="0"/>
              <a:t>Doğruluk</a:t>
            </a:r>
          </a:p>
          <a:p>
            <a:pPr marL="342900" indent="-342900">
              <a:buFont typeface="Arial" panose="020B0604020202020204" pitchFamily="34" charset="0"/>
              <a:buChar char="•"/>
            </a:pPr>
            <a:r>
              <a:rPr lang="tr-TR" altLang="en-US" sz="2000" b="1" dirty="0"/>
              <a:t>Anormal Durumlara Karşı Koyabilme </a:t>
            </a:r>
          </a:p>
          <a:p>
            <a:pPr marL="342900" indent="-342900">
              <a:buFont typeface="Arial" panose="020B0604020202020204" pitchFamily="34" charset="0"/>
              <a:buChar char="•"/>
            </a:pPr>
            <a:r>
              <a:rPr lang="tr-TR" altLang="en-US" sz="2000" b="1" dirty="0"/>
              <a:t>Uyumluluk</a:t>
            </a:r>
          </a:p>
          <a:p>
            <a:pPr marL="342900" indent="-342900">
              <a:buFont typeface="Arial" panose="020B0604020202020204" pitchFamily="34" charset="0"/>
              <a:buChar char="•"/>
            </a:pPr>
            <a:r>
              <a:rPr lang="tr-TR" altLang="en-US" sz="2000" b="1" dirty="0"/>
              <a:t>Yeniden Kullanılabilir Olma</a:t>
            </a:r>
          </a:p>
          <a:p>
            <a:pPr marL="342900" indent="-342900">
              <a:buFont typeface="Arial" panose="020B0604020202020204" pitchFamily="34" charset="0"/>
              <a:buChar char="•"/>
            </a:pPr>
            <a:r>
              <a:rPr lang="tr-TR" altLang="en-US" sz="2000" b="1" dirty="0"/>
              <a:t>Verimlilik</a:t>
            </a:r>
          </a:p>
          <a:p>
            <a:pPr marL="342900" indent="-342900">
              <a:buFont typeface="Arial" panose="020B0604020202020204" pitchFamily="34" charset="0"/>
              <a:buChar char="•"/>
            </a:pPr>
            <a:r>
              <a:rPr lang="tr-TR" altLang="en-US" sz="2000" b="1" dirty="0"/>
              <a:t>Taşınabilir Olma </a:t>
            </a:r>
          </a:p>
          <a:p>
            <a:pPr marL="342900" indent="-342900">
              <a:buFont typeface="Arial" panose="020B0604020202020204" pitchFamily="34" charset="0"/>
              <a:buChar char="•"/>
            </a:pPr>
            <a:r>
              <a:rPr lang="tr-TR" altLang="en-US" sz="2000" b="1" dirty="0"/>
              <a:t>Doğrulanabilirlilik</a:t>
            </a:r>
          </a:p>
          <a:p>
            <a:pPr marL="342900" indent="-342900">
              <a:buFont typeface="Arial" panose="020B0604020202020204" pitchFamily="34" charset="0"/>
              <a:buChar char="•"/>
            </a:pPr>
            <a:r>
              <a:rPr lang="tr-TR" altLang="en-US" sz="2000" b="1" dirty="0"/>
              <a:t>Modüler Olma</a:t>
            </a:r>
          </a:p>
          <a:p>
            <a:pPr marL="342900" indent="-342900">
              <a:buFont typeface="Arial" panose="020B0604020202020204" pitchFamily="34" charset="0"/>
              <a:buChar char="•"/>
            </a:pPr>
            <a:r>
              <a:rPr lang="tr-TR" altLang="en-US" sz="2000" b="1" dirty="0"/>
              <a:t>Okunabilir Olma</a:t>
            </a:r>
          </a:p>
          <a:p>
            <a:pPr marL="342900" indent="-342900">
              <a:buFont typeface="Arial" panose="020B0604020202020204" pitchFamily="34" charset="0"/>
              <a:buChar char="•"/>
            </a:pPr>
            <a:r>
              <a:rPr lang="tr-TR" altLang="en-US" sz="2000" b="1" dirty="0"/>
              <a:t>Öğrenme ve Kullanma Kolaylığı </a:t>
            </a:r>
          </a:p>
          <a:p>
            <a:endParaRPr lang="en-GB" sz="2000" b="1" dirty="0">
              <a:solidFill>
                <a:srgbClr val="00B050"/>
              </a:solidFill>
            </a:endParaRPr>
          </a:p>
        </p:txBody>
      </p:sp>
    </p:spTree>
    <p:extLst>
      <p:ext uri="{BB962C8B-B14F-4D97-AF65-F5344CB8AC3E}">
        <p14:creationId xmlns:p14="http://schemas.microsoft.com/office/powerpoint/2010/main" val="487885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CB45A82-34EE-4AB1-BDE6-F92C3BF359E3}"/>
              </a:ext>
            </a:extLst>
          </p:cNvPr>
          <p:cNvSpPr txBox="1"/>
          <p:nvPr/>
        </p:nvSpPr>
        <p:spPr>
          <a:xfrm>
            <a:off x="35496" y="1052736"/>
            <a:ext cx="8928992" cy="4955203"/>
          </a:xfrm>
          <a:prstGeom prst="rect">
            <a:avLst/>
          </a:prstGeom>
          <a:noFill/>
        </p:spPr>
        <p:txBody>
          <a:bodyPr wrap="square" rtlCol="0">
            <a:spAutoFit/>
          </a:bodyPr>
          <a:lstStyle/>
          <a:p>
            <a:pPr algn="ctr"/>
            <a:r>
              <a:rPr lang="tr-TR" sz="2800" b="1" dirty="0">
                <a:solidFill>
                  <a:srgbClr val="00B050"/>
                </a:solidFill>
              </a:rPr>
              <a:t>ENERJİ OTOMASYONU</a:t>
            </a:r>
          </a:p>
          <a:p>
            <a:r>
              <a:rPr lang="tr-TR" altLang="en-US" b="1" dirty="0">
                <a:solidFill>
                  <a:schemeClr val="tx2"/>
                </a:solidFill>
              </a:rPr>
              <a:t>Enerji ihtiyacının tam, zamanında ve ucuz karşılanması, enerjinin en tasarruflu şekilde kullanılması yalnız ülkemiz için değil tüm dünya için büyük önem taşımaktadır. </a:t>
            </a:r>
          </a:p>
          <a:p>
            <a:r>
              <a:rPr lang="tr-TR" altLang="en-US" b="1" dirty="0">
                <a:solidFill>
                  <a:schemeClr val="tx2"/>
                </a:solidFill>
              </a:rPr>
              <a:t>Enerji ihtiyacını ucuz karşılamanın ve en önemlisi mevcut enerjiyi verimli şekilde kullanmanın en etkin yolu enerjiyi kontrol etmektir. Elektrik enerjisine olan talebin artması, yüksek maliyetli yatırımların yanı sıra ileri teknoloji ve yetişmiş insan gücüne duyulan ihtiyacı da beraberinde getirmiştir. </a:t>
            </a:r>
          </a:p>
          <a:p>
            <a:r>
              <a:rPr lang="tr-TR" altLang="en-US" b="1" dirty="0">
                <a:solidFill>
                  <a:schemeClr val="tx2"/>
                </a:solidFill>
              </a:rPr>
              <a:t>Uluslararası standartlara uygun olmayan sistemlerin kullanımı, teknolojinin getirdiği avantajlardan yararlanmamak; kayıpları ve dolayısıyla maliyetleri arttırdığı gibi can ve mal güvenliği açısından da büyük riskler taşımaktadır.</a:t>
            </a:r>
          </a:p>
          <a:p>
            <a:r>
              <a:rPr lang="tr-TR" altLang="en-US" b="1" dirty="0">
                <a:solidFill>
                  <a:schemeClr val="tx2"/>
                </a:solidFill>
              </a:rPr>
              <a:t>Bu riskleri ve kayıpları asgariye indirmek ve enerji sarfiyatını en optimum seviyede tutmak vazgeçilmez hedef olmuştur. Bu hedefi gerçekleştirmenin en etkili yolu; enerjinin, üretimden tüketildiği son noktaya kadar kontrol altında tutulduğu ve en uygun senaryoya göre kumanda edildiği, enerji parametrelerinin izlenip sistemin takip altına alındığı otomasyon sistemleri kurmaktır.</a:t>
            </a:r>
          </a:p>
          <a:p>
            <a:endParaRPr lang="en-GB" b="1" dirty="0"/>
          </a:p>
        </p:txBody>
      </p:sp>
    </p:spTree>
    <p:extLst>
      <p:ext uri="{BB962C8B-B14F-4D97-AF65-F5344CB8AC3E}">
        <p14:creationId xmlns:p14="http://schemas.microsoft.com/office/powerpoint/2010/main" val="11021242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BF49137-699B-4733-9F6D-ABAF52179940}"/>
              </a:ext>
            </a:extLst>
          </p:cNvPr>
          <p:cNvSpPr txBox="1"/>
          <p:nvPr/>
        </p:nvSpPr>
        <p:spPr>
          <a:xfrm>
            <a:off x="93476" y="2132856"/>
            <a:ext cx="9036496" cy="2862322"/>
          </a:xfrm>
          <a:prstGeom prst="rect">
            <a:avLst/>
          </a:prstGeom>
          <a:noFill/>
        </p:spPr>
        <p:txBody>
          <a:bodyPr wrap="square" rtlCol="0">
            <a:spAutoFit/>
          </a:bodyPr>
          <a:lstStyle/>
          <a:p>
            <a:pPr algn="ctr"/>
            <a:r>
              <a:rPr lang="tr-TR" sz="2000" b="1" dirty="0">
                <a:solidFill>
                  <a:srgbClr val="00B050"/>
                </a:solidFill>
              </a:rPr>
              <a:t>YAZILIM SİSTEMİNİ OLUŞTURAN PARÇALAR</a:t>
            </a:r>
          </a:p>
          <a:p>
            <a:pPr algn="ctr"/>
            <a:endParaRPr lang="tr-TR" sz="2000" b="1" dirty="0">
              <a:solidFill>
                <a:srgbClr val="00B050"/>
              </a:solidFill>
            </a:endParaRPr>
          </a:p>
          <a:p>
            <a:pPr algn="ctr"/>
            <a:endParaRPr lang="tr-TR" sz="2000" b="1" dirty="0">
              <a:solidFill>
                <a:srgbClr val="00B050"/>
              </a:solidFill>
            </a:endParaRPr>
          </a:p>
          <a:p>
            <a:r>
              <a:rPr lang="tr-TR" altLang="en-US" sz="2000" b="1" dirty="0"/>
              <a:t>SCADA yazılım sistemi; bir veri tabanı, veri toplam sistemi ve bunlarla birlikte çalışan programlardan oluşur. Programlar CPU'lar üzerinde dağılmış olabilir. Aynı zamanda bir CPU birden fazla programı kontrol edebilir. </a:t>
            </a:r>
          </a:p>
          <a:p>
            <a:r>
              <a:rPr lang="tr-TR" altLang="en-US" sz="2000" b="1" dirty="0"/>
              <a:t>Amaç; veri toplama donanımından verileri veri tabanına kaydetmek, kullanıcı ara biriminde görüntülemek, denetim işlevini sağlamak ve güncel ya da geçmişe dönük veriler üzerinde analizler yapmaktır.</a:t>
            </a:r>
            <a:endParaRPr lang="en-GB" sz="2000" b="1" dirty="0">
              <a:solidFill>
                <a:srgbClr val="00B050"/>
              </a:solidFill>
            </a:endParaRPr>
          </a:p>
        </p:txBody>
      </p:sp>
    </p:spTree>
    <p:extLst>
      <p:ext uri="{BB962C8B-B14F-4D97-AF65-F5344CB8AC3E}">
        <p14:creationId xmlns:p14="http://schemas.microsoft.com/office/powerpoint/2010/main" val="37836876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F48F478-3A4C-4CFC-96F5-FFBE0C01B4B4}"/>
              </a:ext>
            </a:extLst>
          </p:cNvPr>
          <p:cNvSpPr txBox="1"/>
          <p:nvPr/>
        </p:nvSpPr>
        <p:spPr>
          <a:xfrm>
            <a:off x="215008" y="1146805"/>
            <a:ext cx="8928992" cy="4370427"/>
          </a:xfrm>
          <a:prstGeom prst="rect">
            <a:avLst/>
          </a:prstGeom>
          <a:noFill/>
        </p:spPr>
        <p:txBody>
          <a:bodyPr wrap="square" rtlCol="0">
            <a:spAutoFit/>
          </a:bodyPr>
          <a:lstStyle/>
          <a:p>
            <a:r>
              <a:rPr lang="tr-TR" sz="2000" b="1" dirty="0">
                <a:solidFill>
                  <a:srgbClr val="00B050"/>
                </a:solidFill>
              </a:rPr>
              <a:t>SCADA Merkez Sistemini Oluşturan Yazılım Birimleri;</a:t>
            </a:r>
          </a:p>
          <a:p>
            <a:endParaRPr lang="tr-TR" dirty="0"/>
          </a:p>
          <a:p>
            <a:r>
              <a:rPr lang="tr-TR" altLang="en-US" sz="2000" b="1" dirty="0"/>
              <a:t>1) Veri toplama sistemi</a:t>
            </a:r>
            <a:br>
              <a:rPr lang="tr-TR" altLang="en-US" sz="2000" b="1" dirty="0"/>
            </a:br>
            <a:r>
              <a:rPr lang="tr-TR" altLang="en-US" sz="2000" b="1" dirty="0"/>
              <a:t>2) Veri tabanı ve veri tabanı yönetimi</a:t>
            </a:r>
            <a:br>
              <a:rPr lang="tr-TR" altLang="en-US" sz="2000" b="1" dirty="0"/>
            </a:br>
            <a:r>
              <a:rPr lang="tr-TR" altLang="en-US" sz="2000" b="1" dirty="0"/>
              <a:t>3) Kullanıcı arabirimi (insan / makine arabirimi MMI)</a:t>
            </a:r>
            <a:br>
              <a:rPr lang="tr-TR" altLang="en-US" sz="2000" b="1" dirty="0"/>
            </a:br>
            <a:r>
              <a:rPr lang="tr-TR" altLang="en-US" sz="2000" b="1" dirty="0"/>
              <a:t>4) Yerel giriş-çıkış</a:t>
            </a:r>
            <a:br>
              <a:rPr lang="tr-TR" altLang="en-US" sz="2000" b="1" dirty="0"/>
            </a:br>
            <a:r>
              <a:rPr lang="tr-TR" altLang="en-US" sz="2000" b="1" dirty="0"/>
              <a:t>5) Rapor çıkarma, sebep gösterme</a:t>
            </a:r>
            <a:br>
              <a:rPr lang="tr-TR" altLang="en-US" sz="2000" b="1" dirty="0"/>
            </a:br>
            <a:r>
              <a:rPr lang="tr-TR" altLang="en-US" sz="2000" b="1" dirty="0"/>
              <a:t>6) Veri analizi (geçmişe dönük veya güncel)</a:t>
            </a:r>
            <a:br>
              <a:rPr lang="tr-TR" altLang="en-US" sz="2000" b="1" dirty="0"/>
            </a:br>
            <a:r>
              <a:rPr lang="tr-TR" altLang="en-US" sz="2000" b="1" dirty="0"/>
              <a:t>7) Uygulama programları (GIS gibi)</a:t>
            </a:r>
            <a:br>
              <a:rPr lang="tr-TR" altLang="en-US" sz="2000" b="1" dirty="0"/>
            </a:br>
            <a:r>
              <a:rPr lang="tr-TR" altLang="en-US" sz="2000" b="1" dirty="0"/>
              <a:t>8) Konfigürasyon araçları (Veri tabanı editörleri, grafik editörleri)</a:t>
            </a:r>
            <a:br>
              <a:rPr lang="tr-TR" altLang="en-US" sz="2000" b="1" dirty="0"/>
            </a:br>
            <a:r>
              <a:rPr lang="tr-TR" altLang="en-US" sz="2000" b="1" dirty="0"/>
              <a:t>9) Donanım yönetim programları (işletim sistemi, network sistemi)</a:t>
            </a:r>
            <a:br>
              <a:rPr lang="tr-TR" altLang="en-US" sz="2000" b="1" dirty="0"/>
            </a:br>
            <a:r>
              <a:rPr lang="tr-TR" altLang="en-US" sz="2000" b="1" dirty="0"/>
              <a:t>10) Eğitim, test simülasyon ve hata bulma programları</a:t>
            </a:r>
            <a:br>
              <a:rPr lang="tr-TR" altLang="en-US" sz="2000" b="1" dirty="0"/>
            </a:br>
            <a:r>
              <a:rPr lang="tr-TR" altLang="en-US" sz="2000" b="1" dirty="0"/>
              <a:t>11) Yerleştirme ve kurma programları</a:t>
            </a:r>
            <a:br>
              <a:rPr lang="tr-TR" altLang="en-US" sz="2000" b="1" dirty="0"/>
            </a:br>
            <a:r>
              <a:rPr lang="tr-TR" altLang="en-US" sz="2000" b="1" dirty="0"/>
              <a:t>12) Diğer araçlar (derleyiciler gibi)</a:t>
            </a:r>
            <a:endParaRPr lang="en-GB" sz="2000" b="1" dirty="0"/>
          </a:p>
        </p:txBody>
      </p:sp>
    </p:spTree>
    <p:extLst>
      <p:ext uri="{BB962C8B-B14F-4D97-AF65-F5344CB8AC3E}">
        <p14:creationId xmlns:p14="http://schemas.microsoft.com/office/powerpoint/2010/main" val="42444047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91B2B61-E4D9-4D88-8D31-09EF74AF19F6}"/>
              </a:ext>
            </a:extLst>
          </p:cNvPr>
          <p:cNvSpPr txBox="1"/>
          <p:nvPr/>
        </p:nvSpPr>
        <p:spPr>
          <a:xfrm>
            <a:off x="107504" y="1124744"/>
            <a:ext cx="8928992" cy="4708981"/>
          </a:xfrm>
          <a:prstGeom prst="rect">
            <a:avLst/>
          </a:prstGeom>
          <a:noFill/>
        </p:spPr>
        <p:txBody>
          <a:bodyPr wrap="square" rtlCol="0">
            <a:spAutoFit/>
          </a:bodyPr>
          <a:lstStyle/>
          <a:p>
            <a:pPr algn="ctr"/>
            <a:r>
              <a:rPr lang="tr-TR" sz="2000" b="1" dirty="0">
                <a:solidFill>
                  <a:srgbClr val="00B050"/>
                </a:solidFill>
              </a:rPr>
              <a:t>SCADA Sistemleriyle Kontrol</a:t>
            </a:r>
          </a:p>
          <a:p>
            <a:pPr algn="ctr"/>
            <a:endParaRPr lang="tr-TR" sz="2000" b="1" dirty="0">
              <a:solidFill>
                <a:srgbClr val="00B050"/>
              </a:solidFill>
            </a:endParaRPr>
          </a:p>
          <a:p>
            <a:r>
              <a:rPr lang="tr-TR" altLang="en-US" sz="2000" b="1" dirty="0"/>
              <a:t>SCADA' nın en önemli özelliği veri tabanlı kontrol ve gözetlemedir. Haberleşme sistemi sayesinde kontrol ünitelerine yerleştirilmiş programlanabilir elektronik ünitelerle sürekli olarak veri alış verişini gerçekleştirir. Bu sayede SCADA sistemleriyle operatörler için ileri seviyede kontrol ve gözetleme imkanı sağlanır. Bu özellikler şöyle sıralanabilir.</a:t>
            </a:r>
          </a:p>
          <a:p>
            <a:endParaRPr lang="tr-TR" altLang="en-US" sz="2000" b="1" dirty="0"/>
          </a:p>
          <a:p>
            <a:r>
              <a:rPr lang="tr-TR" altLang="en-US" sz="2000" b="1" dirty="0"/>
              <a:t>SCADA sistemlerinde alarm sınırları, ikaz bildirimleri ve benzerleri verilerin tamamı konfigürasyonun bir parçası olarak veri tabanı parametrelerini oluşturmak için kullanılır. Ayrıca SCADA sistemlerinde sembolik adresler de kullanılır. Yani ölçüm noktaları kontrol döngüsü için isimler tanımlanır. SCADA sistemi bunları fiziksel ağ ve bellek adreslerine çevirir.</a:t>
            </a:r>
            <a:br>
              <a:rPr lang="tr-TR" altLang="en-US" sz="2000" b="1" dirty="0"/>
            </a:br>
            <a:endParaRPr lang="tr-TR" altLang="en-US" sz="2000" b="1" dirty="0"/>
          </a:p>
          <a:p>
            <a:endParaRPr lang="en-GB" sz="2000" b="1" dirty="0">
              <a:solidFill>
                <a:srgbClr val="00B050"/>
              </a:solidFill>
            </a:endParaRPr>
          </a:p>
        </p:txBody>
      </p:sp>
    </p:spTree>
    <p:extLst>
      <p:ext uri="{BB962C8B-B14F-4D97-AF65-F5344CB8AC3E}">
        <p14:creationId xmlns:p14="http://schemas.microsoft.com/office/powerpoint/2010/main" val="25103865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375A7EA-E803-4C0F-91EE-9E460FC7B100}"/>
              </a:ext>
            </a:extLst>
          </p:cNvPr>
          <p:cNvSpPr txBox="1"/>
          <p:nvPr/>
        </p:nvSpPr>
        <p:spPr>
          <a:xfrm>
            <a:off x="107504" y="1196752"/>
            <a:ext cx="8928992" cy="3477875"/>
          </a:xfrm>
          <a:prstGeom prst="rect">
            <a:avLst/>
          </a:prstGeom>
          <a:noFill/>
        </p:spPr>
        <p:txBody>
          <a:bodyPr wrap="square" rtlCol="0">
            <a:spAutoFit/>
          </a:bodyPr>
          <a:lstStyle/>
          <a:p>
            <a:pPr algn="ctr"/>
            <a:r>
              <a:rPr lang="tr-TR" sz="2000" b="1" dirty="0">
                <a:solidFill>
                  <a:srgbClr val="00B050"/>
                </a:solidFill>
              </a:rPr>
              <a:t>SCADA’nın İletişim Sistemi</a:t>
            </a:r>
          </a:p>
          <a:p>
            <a:pPr algn="ctr"/>
            <a:endParaRPr lang="tr-TR" sz="2000" b="1" dirty="0">
              <a:solidFill>
                <a:srgbClr val="00B050"/>
              </a:solidFill>
            </a:endParaRPr>
          </a:p>
          <a:p>
            <a:pPr algn="ctr"/>
            <a:endParaRPr lang="tr-TR" sz="2000" b="1" dirty="0">
              <a:solidFill>
                <a:srgbClr val="00B050"/>
              </a:solidFill>
            </a:endParaRPr>
          </a:p>
          <a:p>
            <a:r>
              <a:rPr lang="tr-TR" altLang="en-US" sz="2000" b="1" dirty="0"/>
              <a:t>İletişim; Bir bölgeden başka bir bölgeye, karşılıklı olarak, veri veya haberin gönderilmesi işlemidir. Bunu yapabilmek için birkaç şey gereklidir. </a:t>
            </a:r>
            <a:br>
              <a:rPr lang="tr-TR" altLang="en-US" sz="2000" b="1" dirty="0"/>
            </a:br>
            <a:r>
              <a:rPr lang="tr-TR" altLang="en-US" sz="2000" b="1" dirty="0"/>
              <a:t>a) İletişim Yolu veya Ortamı,</a:t>
            </a:r>
            <a:br>
              <a:rPr lang="tr-TR" altLang="en-US" sz="2000" b="1" dirty="0"/>
            </a:br>
            <a:r>
              <a:rPr lang="tr-TR" altLang="en-US" sz="2000" b="1" dirty="0"/>
              <a:t>b) Veri veya Haberi İletim ortamı üzerinden gönderebilmek için şekillendirecek (Modülasyon) bir cihaz (Modem)</a:t>
            </a:r>
            <a:br>
              <a:rPr lang="tr-TR" altLang="en-US" sz="2000" b="1" dirty="0"/>
            </a:br>
            <a:r>
              <a:rPr lang="tr-TR" altLang="en-US" sz="2000" b="1" dirty="0"/>
              <a:t>c) Alıcı uçta gönderilen veri veya haberin anlaşılması için ilk şekline çevirecek (Demodülasyon) bir cihaz (Modem) gereklidir. </a:t>
            </a:r>
            <a:br>
              <a:rPr lang="tr-TR" altLang="en-US" sz="2000" b="1" dirty="0"/>
            </a:br>
            <a:endParaRPr lang="en-GB" sz="2000" b="1" dirty="0">
              <a:solidFill>
                <a:srgbClr val="00B050"/>
              </a:solidFill>
            </a:endParaRPr>
          </a:p>
        </p:txBody>
      </p:sp>
    </p:spTree>
    <p:extLst>
      <p:ext uri="{BB962C8B-B14F-4D97-AF65-F5344CB8AC3E}">
        <p14:creationId xmlns:p14="http://schemas.microsoft.com/office/powerpoint/2010/main" val="30897042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AE61817-7CFC-42EE-9BB3-646B9417F7E3}"/>
              </a:ext>
            </a:extLst>
          </p:cNvPr>
          <p:cNvSpPr txBox="1"/>
          <p:nvPr/>
        </p:nvSpPr>
        <p:spPr>
          <a:xfrm>
            <a:off x="107504" y="1124744"/>
            <a:ext cx="8928992" cy="2693045"/>
          </a:xfrm>
          <a:prstGeom prst="rect">
            <a:avLst/>
          </a:prstGeom>
          <a:noFill/>
        </p:spPr>
        <p:txBody>
          <a:bodyPr wrap="square" rtlCol="0">
            <a:spAutoFit/>
          </a:bodyPr>
          <a:lstStyle/>
          <a:p>
            <a:pPr algn="ctr"/>
            <a:r>
              <a:rPr lang="tr-TR" sz="2000" b="1" dirty="0">
                <a:solidFill>
                  <a:srgbClr val="00B050"/>
                </a:solidFill>
              </a:rPr>
              <a:t>SCADA İletişim Ortamları</a:t>
            </a:r>
          </a:p>
          <a:p>
            <a:endParaRPr lang="tr-TR" sz="2000" b="1" dirty="0">
              <a:solidFill>
                <a:srgbClr val="00B050"/>
              </a:solidFill>
            </a:endParaRPr>
          </a:p>
          <a:p>
            <a:endParaRPr lang="tr-TR" altLang="en-US" sz="900" b="1" dirty="0">
              <a:solidFill>
                <a:schemeClr val="folHlink"/>
              </a:solidFill>
            </a:endParaRPr>
          </a:p>
          <a:p>
            <a:r>
              <a:rPr lang="tr-TR" altLang="en-US" sz="2000" b="1" dirty="0"/>
              <a:t>SCADA sistemlerinde iletişim ortamı olarak kullanılabilecek ortamlar;</a:t>
            </a:r>
            <a:br>
              <a:rPr lang="tr-TR" altLang="en-US" sz="2000" b="1" dirty="0"/>
            </a:br>
            <a:r>
              <a:rPr lang="tr-TR" altLang="en-US" sz="2000" b="1" dirty="0"/>
              <a:t>1) Gerilim Hatları</a:t>
            </a:r>
            <a:br>
              <a:rPr lang="tr-TR" altLang="en-US" sz="2000" b="1" dirty="0"/>
            </a:br>
            <a:r>
              <a:rPr lang="tr-TR" altLang="en-US" sz="2000" b="1" dirty="0"/>
              <a:t>2) Kiralanmış PTT Telefon Hatları, Kablolu TV Hatları</a:t>
            </a:r>
            <a:br>
              <a:rPr lang="tr-TR" altLang="en-US" sz="2000" b="1" dirty="0"/>
            </a:br>
            <a:r>
              <a:rPr lang="tr-TR" altLang="en-US" sz="2000" b="1" dirty="0"/>
              <a:t>3) Radyo Frekans İletişim (Mikrodalgalar, Trunk Radyo, Uydu)</a:t>
            </a:r>
            <a:br>
              <a:rPr lang="tr-TR" altLang="en-US" sz="2000" b="1" dirty="0"/>
            </a:br>
            <a:r>
              <a:rPr lang="tr-TR" altLang="en-US" sz="2000" b="1" dirty="0"/>
              <a:t>4) Fiber Optik, Metalik Kablolu Özel Hatlar</a:t>
            </a:r>
          </a:p>
          <a:p>
            <a:endParaRPr lang="en-GB" sz="2000" b="1" dirty="0">
              <a:solidFill>
                <a:srgbClr val="00B050"/>
              </a:solidFill>
            </a:endParaRPr>
          </a:p>
        </p:txBody>
      </p:sp>
      <p:pic>
        <p:nvPicPr>
          <p:cNvPr id="3" name="Picture 4" descr="&#10;">
            <a:extLst>
              <a:ext uri="{FF2B5EF4-FFF2-40B4-BE49-F238E27FC236}">
                <a16:creationId xmlns:a16="http://schemas.microsoft.com/office/drawing/2014/main" id="{B344FB3E-0AED-4ADA-8F3E-E2A977AB23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3573016"/>
            <a:ext cx="5472410" cy="2687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24838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DEDC414-FDBF-42B8-93E4-72741AA88572}"/>
              </a:ext>
            </a:extLst>
          </p:cNvPr>
          <p:cNvSpPr txBox="1"/>
          <p:nvPr/>
        </p:nvSpPr>
        <p:spPr>
          <a:xfrm>
            <a:off x="107504" y="1124744"/>
            <a:ext cx="8928992" cy="4585871"/>
          </a:xfrm>
          <a:prstGeom prst="rect">
            <a:avLst/>
          </a:prstGeom>
          <a:noFill/>
        </p:spPr>
        <p:txBody>
          <a:bodyPr wrap="square" rtlCol="0">
            <a:spAutoFit/>
          </a:bodyPr>
          <a:lstStyle/>
          <a:p>
            <a:r>
              <a:rPr lang="tr-TR" sz="2000" b="1" dirty="0">
                <a:solidFill>
                  <a:srgbClr val="00B050"/>
                </a:solidFill>
              </a:rPr>
              <a:t>SONUÇ;</a:t>
            </a:r>
          </a:p>
          <a:p>
            <a:endParaRPr lang="tr-TR" sz="2000" b="1" dirty="0">
              <a:solidFill>
                <a:srgbClr val="00B050"/>
              </a:solidFill>
            </a:endParaRPr>
          </a:p>
          <a:p>
            <a:r>
              <a:rPr lang="tr-TR" altLang="en-US" b="1" dirty="0"/>
              <a:t>Bilgisayar teknolojisinin hızla gelişmesi ve bilgisayar kullanımının yaygınlaşması, sistemlerin birbirleriyle iletişimini kolaylaştırmakta ve bu da gelişen otomasyon teknolojisi ile sistemlerde uzaktan kontrol ve veri aktarımını gündeme getirmektedir. </a:t>
            </a:r>
            <a:br>
              <a:rPr lang="tr-TR" altLang="en-US" b="1" dirty="0"/>
            </a:br>
            <a:r>
              <a:rPr lang="tr-TR" altLang="en-US" b="1" dirty="0"/>
              <a:t>SCADA sistemleri, bağımsız olan izleme, veri toplama ve kontrol sistemlerinin birleşmesinden oluşmaktadır. Sistemin; kontrol merkezi, uzak uç birim ve iletişim sisteminden meydana geldiği düşünüldüğünde maliyetinin yüksek olması kaçınılmaz bir sonuçtur. Fakat zaman kazancı, güvenilirlik ve verim açısından düşünüldüğünde, SCADA sistemlerinin yaptığı iş ve yüklendiği sorumluluk yüksek maliyeti tolere edebilecek düzeydedir. </a:t>
            </a:r>
            <a:br>
              <a:rPr lang="tr-TR" altLang="en-US" b="1" dirty="0"/>
            </a:br>
            <a:r>
              <a:rPr lang="tr-TR" altLang="en-US" b="1" dirty="0"/>
              <a:t>Büyük projelerde SCADA sistemlerinin kullanılması iş gücü açısından da kazanç sağlamakta ve kazanılan bu iş gücü diğer alanlara kanalize edilerek işletmenin verimi arttırılabilmektedir.</a:t>
            </a:r>
            <a:br>
              <a:rPr lang="tr-TR" altLang="en-US" b="1" dirty="0"/>
            </a:br>
            <a:r>
              <a:rPr lang="tr-TR" altLang="en-US" b="1" dirty="0"/>
              <a:t>SCADA uygulamaları yeni olmakla birlikte giderek yaygınlaşmakta, hızlı gelişmektedir.</a:t>
            </a:r>
            <a:endParaRPr lang="en-GB" b="1" dirty="0"/>
          </a:p>
        </p:txBody>
      </p:sp>
    </p:spTree>
    <p:extLst>
      <p:ext uri="{BB962C8B-B14F-4D97-AF65-F5344CB8AC3E}">
        <p14:creationId xmlns:p14="http://schemas.microsoft.com/office/powerpoint/2010/main" val="15156132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4B70537-BA17-4DD0-B858-A14C0707C65A}"/>
              </a:ext>
            </a:extLst>
          </p:cNvPr>
          <p:cNvSpPr txBox="1"/>
          <p:nvPr/>
        </p:nvSpPr>
        <p:spPr>
          <a:xfrm>
            <a:off x="1475656" y="2636912"/>
            <a:ext cx="6229200" cy="2123658"/>
          </a:xfrm>
          <a:prstGeom prst="rect">
            <a:avLst/>
          </a:prstGeom>
          <a:noFill/>
        </p:spPr>
        <p:txBody>
          <a:bodyPr wrap="square" rtlCol="0">
            <a:spAutoFit/>
          </a:bodyPr>
          <a:lstStyle/>
          <a:p>
            <a:pPr algn="ctr"/>
            <a:r>
              <a:rPr lang="tr-TR" sz="6600" dirty="0">
                <a:latin typeface="Arial" panose="020B0604020202020204" pitchFamily="34" charset="0"/>
                <a:cs typeface="Arial" panose="020B0604020202020204" pitchFamily="34" charset="0"/>
              </a:rPr>
              <a:t>TEŞEKKÜR </a:t>
            </a:r>
          </a:p>
          <a:p>
            <a:pPr algn="ctr"/>
            <a:r>
              <a:rPr lang="tr-TR" sz="6600" dirty="0">
                <a:latin typeface="Arial" panose="020B0604020202020204" pitchFamily="34" charset="0"/>
                <a:cs typeface="Arial" panose="020B0604020202020204" pitchFamily="34" charset="0"/>
              </a:rPr>
              <a:t>EDERİZ.</a:t>
            </a:r>
            <a:endParaRPr lang="en-GB" sz="6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6597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85C629C-A5C9-42A5-B4A9-B1FDC0A44833}"/>
              </a:ext>
            </a:extLst>
          </p:cNvPr>
          <p:cNvSpPr txBox="1"/>
          <p:nvPr/>
        </p:nvSpPr>
        <p:spPr>
          <a:xfrm>
            <a:off x="107504" y="1124744"/>
            <a:ext cx="8856984" cy="4832092"/>
          </a:xfrm>
          <a:prstGeom prst="rect">
            <a:avLst/>
          </a:prstGeom>
          <a:noFill/>
        </p:spPr>
        <p:txBody>
          <a:bodyPr wrap="square" rtlCol="0">
            <a:spAutoFit/>
          </a:bodyPr>
          <a:lstStyle/>
          <a:p>
            <a:pPr algn="ctr"/>
            <a:r>
              <a:rPr lang="tr-TR" sz="2000" b="1" dirty="0">
                <a:solidFill>
                  <a:srgbClr val="00B050"/>
                </a:solidFill>
              </a:rPr>
              <a:t>SİSTEMİN AVANTAJLARI</a:t>
            </a:r>
          </a:p>
          <a:p>
            <a:pPr marL="285750" indent="-285750">
              <a:buFont typeface="Arial" panose="020B0604020202020204" pitchFamily="34" charset="0"/>
              <a:buChar char="•"/>
            </a:pPr>
            <a:r>
              <a:rPr lang="en-GB" sz="1600" b="1" i="0" dirty="0">
                <a:effectLst/>
              </a:rPr>
              <a:t>Sistemin enerji parametreleri sürekli izlenebildiği için tüketim kontrol edilir. </a:t>
            </a:r>
            <a:endParaRPr lang="tr-TR" sz="1600" b="1" i="0" dirty="0">
              <a:effectLst/>
            </a:endParaRPr>
          </a:p>
          <a:p>
            <a:pPr marL="285750" indent="-285750">
              <a:buFont typeface="Arial" panose="020B0604020202020204" pitchFamily="34" charset="0"/>
              <a:buChar char="•"/>
            </a:pPr>
            <a:r>
              <a:rPr lang="en-GB" sz="1600" b="1" i="0" dirty="0">
                <a:effectLst/>
              </a:rPr>
              <a:t>Sistemdeki tüm cihazlar anlık olarak izlenebildiği için arızalara acil müdahale yapılabilmektedir. </a:t>
            </a:r>
            <a:endParaRPr lang="tr-TR" sz="1600" b="1" i="0" dirty="0">
              <a:effectLst/>
            </a:endParaRPr>
          </a:p>
          <a:p>
            <a:pPr marL="285750" indent="-285750">
              <a:buFont typeface="Arial" panose="020B0604020202020204" pitchFamily="34" charset="0"/>
              <a:buChar char="•"/>
            </a:pPr>
            <a:r>
              <a:rPr lang="en-GB" sz="1600" b="1" i="0" dirty="0">
                <a:effectLst/>
              </a:rPr>
              <a:t>Son kullanıcının istekleri dikkate alınarak oluşturulan senaryolara göre çalışan otomatik bir sistem, insan inisiyatifinde çalışan bir sistemden daha güvenli olacaktır çünkü saha cihazlarını hatasız kontrol edecektir. Az sayıda kişi tarafından kontrol edilebilir ve insan hatasını ortadan kaldırır. </a:t>
            </a:r>
            <a:endParaRPr lang="tr-TR" sz="1600" b="1" i="0" dirty="0">
              <a:effectLst/>
            </a:endParaRPr>
          </a:p>
          <a:p>
            <a:pPr marL="285750" indent="-285750">
              <a:buFont typeface="Arial" panose="020B0604020202020204" pitchFamily="34" charset="0"/>
              <a:buChar char="•"/>
            </a:pPr>
            <a:r>
              <a:rPr lang="en-GB" sz="1600" b="1" i="0" dirty="0">
                <a:effectLst/>
              </a:rPr>
              <a:t>Yükleme ve boşaltma işlemi sistemde çalışan senaryoya dahil edilebilir. Bu, enerji tüketimini optimum seviyede tutar. Ayrıca sistemdeki ekipmanların servis ömrünü uzatır. Yükleme ve boşaltma işlemi, elektrik üretim noktalarını (trafo/jeneratör) veya belirli güç tüketim noktalarının (çektikleri akıma veya güce göre) yükünü etkinleştirir veya devre dışı bırakır. Bu, enerji tüketimini en aza indirir.</a:t>
            </a:r>
            <a:br>
              <a:rPr lang="tr-TR" altLang="en-US" sz="1600" b="1" dirty="0"/>
            </a:br>
            <a:r>
              <a:rPr lang="en-GB" sz="1600" b="1" i="0" dirty="0">
                <a:effectLst/>
              </a:rPr>
              <a:t>Sistem parametrelerinin anlık değerlerinin izlenmesinin yanı sıra tarihsel değerlere de ulaşılabilmektedir. Rapor olarak da alınabilirler. Bu sayede tüm tesisin performansı hakkında bilgi alınabilmekte ve gerekli önlemler zamanında alınabilmektedir. En son teknoloji ile kurulan otomasyon sistemi, yazılım ve donanım açısından son derece açık bir sistemdir. Daha sonra genişleme ve değişme özelliğine sahiptir. Diğer sistemler bile otomasyon sistemine entegre edilebilir</a:t>
            </a:r>
            <a:endParaRPr lang="tr-TR" sz="1600" b="1" dirty="0">
              <a:solidFill>
                <a:srgbClr val="00B050"/>
              </a:solidFill>
            </a:endParaRPr>
          </a:p>
        </p:txBody>
      </p:sp>
    </p:spTree>
    <p:extLst>
      <p:ext uri="{BB962C8B-B14F-4D97-AF65-F5344CB8AC3E}">
        <p14:creationId xmlns:p14="http://schemas.microsoft.com/office/powerpoint/2010/main" val="2094866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0E42B1-39D7-4A6A-8D6F-9BD813EF7069}"/>
              </a:ext>
            </a:extLst>
          </p:cNvPr>
          <p:cNvSpPr txBox="1"/>
          <p:nvPr/>
        </p:nvSpPr>
        <p:spPr>
          <a:xfrm>
            <a:off x="179512" y="1196752"/>
            <a:ext cx="8784976" cy="2462213"/>
          </a:xfrm>
          <a:prstGeom prst="rect">
            <a:avLst/>
          </a:prstGeom>
          <a:noFill/>
        </p:spPr>
        <p:txBody>
          <a:bodyPr wrap="square" rtlCol="0">
            <a:spAutoFit/>
          </a:bodyPr>
          <a:lstStyle/>
          <a:p>
            <a:pPr algn="ctr"/>
            <a:r>
              <a:rPr lang="tr-TR" sz="2000" b="1" dirty="0">
                <a:solidFill>
                  <a:srgbClr val="00B050"/>
                </a:solidFill>
              </a:rPr>
              <a:t>SİSTEMİN YAPISI</a:t>
            </a:r>
          </a:p>
          <a:p>
            <a:endParaRPr lang="tr-TR" altLang="en-US" sz="1800" dirty="0"/>
          </a:p>
          <a:p>
            <a:r>
              <a:rPr lang="tr-TR" altLang="en-US" sz="1800" dirty="0"/>
              <a:t>Sistem üç temel kısımdan oluşmaktadır:</a:t>
            </a:r>
            <a:endParaRPr lang="tr-TR" altLang="en-US" sz="800" dirty="0"/>
          </a:p>
          <a:p>
            <a:endParaRPr lang="tr-TR" altLang="en-US" sz="1800" dirty="0"/>
          </a:p>
          <a:p>
            <a:r>
              <a:rPr lang="tr-TR" altLang="en-US" sz="2000" b="1" dirty="0"/>
              <a:t>-Kontrol ve Kumanda Sistemi </a:t>
            </a:r>
            <a:br>
              <a:rPr lang="tr-TR" altLang="en-US" sz="2000" b="1" dirty="0"/>
            </a:br>
            <a:r>
              <a:rPr lang="tr-TR" altLang="en-US" sz="2000" b="1" dirty="0"/>
              <a:t>-Komut Gönderme ve İzleme Sistemi </a:t>
            </a:r>
            <a:br>
              <a:rPr lang="tr-TR" altLang="en-US" sz="2000" b="1" dirty="0"/>
            </a:br>
            <a:r>
              <a:rPr lang="tr-TR" altLang="en-US" sz="2000" b="1" dirty="0"/>
              <a:t>-Saha Kontrol Ekipmanları</a:t>
            </a:r>
          </a:p>
          <a:p>
            <a:endParaRPr lang="en-GB" sz="2000" b="1" dirty="0">
              <a:solidFill>
                <a:srgbClr val="00B050"/>
              </a:solidFill>
            </a:endParaRPr>
          </a:p>
        </p:txBody>
      </p:sp>
      <p:pic>
        <p:nvPicPr>
          <p:cNvPr id="3" name="Picture 4">
            <a:extLst>
              <a:ext uri="{FF2B5EF4-FFF2-40B4-BE49-F238E27FC236}">
                <a16:creationId xmlns:a16="http://schemas.microsoft.com/office/drawing/2014/main" id="{23D84D07-4676-4743-9683-BC6E9D149A42}"/>
              </a:ext>
            </a:extLst>
          </p:cNvPr>
          <p:cNvPicPr>
            <a:picLocks noChangeAspect="1" noChangeArrowheads="1"/>
          </p:cNvPicPr>
          <p:nvPr/>
        </p:nvPicPr>
        <p:blipFill>
          <a:blip r:embed="rId2">
            <a:lum bright="-6000" contrast="-6000"/>
            <a:extLst>
              <a:ext uri="{28A0092B-C50C-407E-A947-70E740481C1C}">
                <a14:useLocalDpi xmlns:a14="http://schemas.microsoft.com/office/drawing/2010/main" val="0"/>
              </a:ext>
            </a:extLst>
          </a:blip>
          <a:srcRect/>
          <a:stretch>
            <a:fillRect/>
          </a:stretch>
        </p:blipFill>
        <p:spPr bwMode="auto">
          <a:xfrm>
            <a:off x="323528" y="3429000"/>
            <a:ext cx="7992566" cy="2955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5164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EC14F5C-C723-4CB8-A10B-AE3AF98BCEAD}"/>
              </a:ext>
            </a:extLst>
          </p:cNvPr>
          <p:cNvSpPr txBox="1"/>
          <p:nvPr/>
        </p:nvSpPr>
        <p:spPr>
          <a:xfrm>
            <a:off x="179512" y="1196752"/>
            <a:ext cx="8856984" cy="4893647"/>
          </a:xfrm>
          <a:prstGeom prst="rect">
            <a:avLst/>
          </a:prstGeom>
          <a:noFill/>
        </p:spPr>
        <p:txBody>
          <a:bodyPr wrap="square" rtlCol="0">
            <a:spAutoFit/>
          </a:bodyPr>
          <a:lstStyle/>
          <a:p>
            <a:pPr algn="ctr"/>
            <a:r>
              <a:rPr lang="tr-TR" sz="2000" b="1" dirty="0">
                <a:solidFill>
                  <a:srgbClr val="00B050"/>
                </a:solidFill>
              </a:rPr>
              <a:t>KONTROL KUMANDA SİSTEMİ</a:t>
            </a:r>
          </a:p>
          <a:p>
            <a:r>
              <a:rPr lang="tr-TR" altLang="en-US" sz="1600" b="1" dirty="0"/>
              <a:t>İstenilen kontrol senaryolarını gerçekleştiren birimdir. Bu birimler için çoğunlukla PLC (Programmable Logic Controller)'ler kullanılır. Sahadaki kontrol elemanlarından gerekli sinyalleri toplar ve üzerindeki yüklü programa göre sahaya komutlar gönderir.</a:t>
            </a:r>
            <a:br>
              <a:rPr lang="tr-TR" altLang="en-US" sz="1600" b="1" dirty="0"/>
            </a:br>
            <a:r>
              <a:rPr lang="tr-TR" altLang="en-US" sz="1600" b="1" dirty="0"/>
              <a:t>Röleli kumanda devrelerindeki karmaşıklığı, eleman ekleme/çıkarma zorluğunu ortadan kaldırdığı gibi kolayca değiştirilebilme/geliştirilebilme özelliğine sahiptir, </a:t>
            </a:r>
            <a:br>
              <a:rPr lang="tr-TR" altLang="en-US" sz="1600" b="1" dirty="0"/>
            </a:br>
            <a:r>
              <a:rPr lang="tr-TR" altLang="en-US" sz="1600" b="1" dirty="0"/>
              <a:t>Uzun süre bakım gerektirmez, </a:t>
            </a:r>
            <a:br>
              <a:rPr lang="tr-TR" altLang="en-US" sz="1600" b="1" dirty="0"/>
            </a:br>
            <a:r>
              <a:rPr lang="tr-TR" altLang="en-US" sz="1600" b="1" dirty="0"/>
              <a:t>Hacim olarak daha az yer kaplar, </a:t>
            </a:r>
            <a:br>
              <a:rPr lang="tr-TR" altLang="en-US" sz="1600" b="1" dirty="0"/>
            </a:br>
            <a:r>
              <a:rPr lang="tr-TR" altLang="en-US" sz="1600" b="1" dirty="0"/>
              <a:t>Yüksek performanslıdır, </a:t>
            </a:r>
            <a:br>
              <a:rPr lang="tr-TR" altLang="en-US" sz="1600" b="1" dirty="0"/>
            </a:br>
            <a:r>
              <a:rPr lang="tr-TR" altLang="en-US" sz="1600" b="1" dirty="0"/>
              <a:t>Olumsuz endüstriyel ortamlarda ( tozlu, sıcak, nemli, gürültülü vs ) çalışabilme gibi özelliklere sahiptir. </a:t>
            </a:r>
            <a:br>
              <a:rPr lang="tr-TR" altLang="en-US" sz="1600" b="1" dirty="0"/>
            </a:br>
            <a:r>
              <a:rPr lang="tr-TR" altLang="en-US" sz="1600" b="1" dirty="0"/>
              <a:t>Kapasite artışı söz konusu olduğunda rahatlıkla genişleyebilme özelliğine sahiptir. </a:t>
            </a:r>
            <a:br>
              <a:rPr lang="tr-TR" altLang="en-US" sz="1600" b="1" dirty="0"/>
            </a:br>
            <a:r>
              <a:rPr lang="tr-TR" altLang="en-US" sz="1600" b="1" dirty="0"/>
              <a:t>PLC'leri programlamak için kullanılan yazılımlar da, yazılım dünyasındaki gelişmelere paralel olarak kullanım kolaylığına ve çok geniş bir fonksiyon kütüphanesine sahiptir. Bu yazılımlar PC'lerde çalıştırılabilmektedir. Temel lojik ve aritmetik fonksiyonlara ek olarak özel geliştirilmiş fonksiyonları ve PID gibi özel kontrol algoritmaları da vardır. Bu nedenle PLC'ler lojik temele dayanan otomasyon sistemlerinden başka, geri beslemeli otomasyon sistemlerinde de rahatlıkla kullanılmaktadır.</a:t>
            </a:r>
            <a:br>
              <a:rPr lang="tr-TR" altLang="en-US" sz="2000" b="1" dirty="0"/>
            </a:br>
            <a:endParaRPr lang="en-GB" sz="2000" b="1" dirty="0"/>
          </a:p>
        </p:txBody>
      </p:sp>
    </p:spTree>
    <p:extLst>
      <p:ext uri="{BB962C8B-B14F-4D97-AF65-F5344CB8AC3E}">
        <p14:creationId xmlns:p14="http://schemas.microsoft.com/office/powerpoint/2010/main" val="3283479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79CF5C-74A5-4474-BF02-D2B076296E89}"/>
              </a:ext>
            </a:extLst>
          </p:cNvPr>
          <p:cNvSpPr txBox="1"/>
          <p:nvPr/>
        </p:nvSpPr>
        <p:spPr>
          <a:xfrm>
            <a:off x="107504" y="1196752"/>
            <a:ext cx="8784976" cy="3754874"/>
          </a:xfrm>
          <a:prstGeom prst="rect">
            <a:avLst/>
          </a:prstGeom>
          <a:noFill/>
        </p:spPr>
        <p:txBody>
          <a:bodyPr wrap="square" rtlCol="0">
            <a:spAutoFit/>
          </a:bodyPr>
          <a:lstStyle/>
          <a:p>
            <a:pPr algn="ctr"/>
            <a:r>
              <a:rPr lang="tr-TR" altLang="en-US" sz="2000" b="1" dirty="0">
                <a:solidFill>
                  <a:srgbClr val="00B050"/>
                </a:solidFill>
              </a:rPr>
              <a:t>KOMUT GÖNDERME ve İZLEME SİSTEMİ</a:t>
            </a:r>
          </a:p>
          <a:p>
            <a:r>
              <a:rPr lang="tr-TR" altLang="en-US" b="1" dirty="0"/>
              <a:t>Kontrol ve kumanda sisteminin kontrolü altında bulunan tüm noktalarınizlenebildiği ve kumanda edilebildiği bilgisayardan oluşmaktadır.</a:t>
            </a:r>
          </a:p>
          <a:p>
            <a:r>
              <a:rPr lang="tr-TR" altLang="en-US" b="1" dirty="0"/>
              <a:t>Bilgisayarda, otomasyon sistemine izlenebilirlik, bir merkezden kumanda ve kontrol etme, rapor alma gibi özellikler kazandıran özel bir yazılım çalışır. Bu yazılımın genel ismi SCADA/HMI (Supervisory Control and Data Acquisition /Human Machine Interface)'dır. </a:t>
            </a:r>
          </a:p>
          <a:p>
            <a:r>
              <a:rPr lang="tr-TR" altLang="en-US" b="1" dirty="0"/>
              <a:t>Bu program PLC ile sürekli haberleşme içindedir. PLC-SCADA/HMI arasındaki haberleşmedeki tüm veriler, yaklaşık olarak, saniyede bir defa tazelenirler. Bilgisayar ya da SCADA/HMI uygulaması devre dışında ise, otomasyon sistemi çalışmasında bir aksaklık meydana gelmez. Ancak bu süreç içinde haberleşme olmayacağı için, bilgisayarda veri ve alarm kaydı yapılamaz. </a:t>
            </a:r>
          </a:p>
          <a:p>
            <a:endParaRPr lang="en-GB" sz="2000" dirty="0">
              <a:solidFill>
                <a:srgbClr val="00B050"/>
              </a:solidFill>
            </a:endParaRPr>
          </a:p>
        </p:txBody>
      </p:sp>
      <p:pic>
        <p:nvPicPr>
          <p:cNvPr id="3" name="Resim 5" descr="&#10;">
            <a:extLst>
              <a:ext uri="{FF2B5EF4-FFF2-40B4-BE49-F238E27FC236}">
                <a16:creationId xmlns:a16="http://schemas.microsoft.com/office/drawing/2014/main" id="{F71A26C9-4CDF-42CC-8694-96B67B0D3C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4725144"/>
            <a:ext cx="4824413" cy="1512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Resim 1" descr="&#10;">
            <a:extLst>
              <a:ext uri="{FF2B5EF4-FFF2-40B4-BE49-F238E27FC236}">
                <a16:creationId xmlns:a16="http://schemas.microsoft.com/office/drawing/2014/main" id="{69E8A810-2C61-403C-B3C8-C8963DF137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6096" y="4653136"/>
            <a:ext cx="2952824" cy="1728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1988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54F88B0-A003-4103-A781-60BF340BA040}"/>
              </a:ext>
            </a:extLst>
          </p:cNvPr>
          <p:cNvSpPr txBox="1"/>
          <p:nvPr/>
        </p:nvSpPr>
        <p:spPr>
          <a:xfrm>
            <a:off x="107504" y="1052736"/>
            <a:ext cx="8928992" cy="5109091"/>
          </a:xfrm>
          <a:prstGeom prst="rect">
            <a:avLst/>
          </a:prstGeom>
          <a:noFill/>
        </p:spPr>
        <p:txBody>
          <a:bodyPr wrap="square" rtlCol="0">
            <a:spAutoFit/>
          </a:bodyPr>
          <a:lstStyle/>
          <a:p>
            <a:pPr algn="ctr"/>
            <a:r>
              <a:rPr lang="tr-TR" sz="2000" b="1" dirty="0">
                <a:solidFill>
                  <a:srgbClr val="00B050"/>
                </a:solidFill>
              </a:rPr>
              <a:t>SAHA KONTROL EKİPMANLARI</a:t>
            </a:r>
          </a:p>
          <a:p>
            <a:r>
              <a:rPr lang="tr-TR" altLang="en-US" b="1" dirty="0"/>
              <a:t>Motorlu Kompakt Şalterler </a:t>
            </a:r>
            <a:br>
              <a:rPr lang="tr-TR" altLang="en-US" b="1" dirty="0"/>
            </a:br>
            <a:r>
              <a:rPr lang="tr-TR" altLang="en-US" b="1" dirty="0"/>
              <a:t>Tesislerde elektrik üretim noktalarının ( trafo ve jeneratör ) çıkışına ve elektrik dağıtım sistemindeki enerji tüketim noktalarının girişine kurulan kompakt şalterler, birtakım ek donanımlar ilave edilerek otomasyon sistemine entegre edilir. </a:t>
            </a:r>
            <a:br>
              <a:rPr lang="tr-TR" altLang="en-US" b="1" dirty="0"/>
            </a:br>
            <a:r>
              <a:rPr lang="tr-TR" altLang="en-US" b="1" dirty="0"/>
              <a:t>Otomasyon sistemlerine kolayca entegre edilebilecek şekilde üretilen kompakt şalterler, son derece güvenli ve her türlü ihtiyaca cevap verecek niteliktedirler. Birbirinin aynı birkaç kesme ünitesinden oluşurlar. Kısa devre durumunda bunların iç tasarımı, özellikle de döner kontak hareketi, son derece hızlı kontak tepmesine ve bunun sonucu olarak da kısa devre akımının sınırlanmasına yol açar. Ayrıca kısa devre durumunda açtırma ünitelerindeki hava basıncının artması, doğrudan devre kesici açtırma mekanizmasını işletir. Bu teknikle, yanıt süresini yaklaşık 1000 ms'ye düşüren çok hızlı bir kesme sağlanmış olur.</a:t>
            </a:r>
            <a:br>
              <a:rPr lang="tr-TR" altLang="en-US" b="1" dirty="0"/>
            </a:br>
            <a:r>
              <a:rPr lang="tr-TR" altLang="en-US" b="1" dirty="0"/>
              <a:t>Kompakt şalterler, çok yüksek akım sınırlama kapasiteleri sayesinde kısa devre akımlarını ortaya çıkar çıkmaz "bastırır" ve böylece kısa devrelerin genellikle yol açtığı yıpranmalardan (kendileri de dahil olmak üzere) tüm elektrik gereçlerini etkin bir biçimde korurlar.</a:t>
            </a:r>
          </a:p>
          <a:p>
            <a:endParaRPr lang="en-GB" b="1" dirty="0">
              <a:solidFill>
                <a:srgbClr val="00B050"/>
              </a:solidFill>
            </a:endParaRPr>
          </a:p>
        </p:txBody>
      </p:sp>
    </p:spTree>
    <p:extLst>
      <p:ext uri="{BB962C8B-B14F-4D97-AF65-F5344CB8AC3E}">
        <p14:creationId xmlns:p14="http://schemas.microsoft.com/office/powerpoint/2010/main" val="3615740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3D6D9E2-DEDA-446A-960D-FB1032BD3D93}"/>
              </a:ext>
            </a:extLst>
          </p:cNvPr>
          <p:cNvSpPr txBox="1"/>
          <p:nvPr/>
        </p:nvSpPr>
        <p:spPr>
          <a:xfrm>
            <a:off x="107504" y="1124744"/>
            <a:ext cx="8856984" cy="3693319"/>
          </a:xfrm>
          <a:prstGeom prst="rect">
            <a:avLst/>
          </a:prstGeom>
          <a:noFill/>
        </p:spPr>
        <p:txBody>
          <a:bodyPr wrap="square" rtlCol="0">
            <a:spAutoFit/>
          </a:bodyPr>
          <a:lstStyle/>
          <a:p>
            <a:r>
              <a:rPr lang="tr-TR" b="1" dirty="0">
                <a:solidFill>
                  <a:srgbClr val="00B050"/>
                </a:solidFill>
              </a:rPr>
              <a:t>SCADA YAZILIMIN BAŞLICA ÖZELLİKLERİ:</a:t>
            </a:r>
          </a:p>
          <a:p>
            <a:r>
              <a:rPr lang="tr-TR" altLang="en-US" b="1" dirty="0"/>
              <a:t>Saha elemanlarına kumanda emri gönderme, </a:t>
            </a:r>
            <a:br>
              <a:rPr lang="tr-TR" altLang="en-US" b="1" dirty="0"/>
            </a:br>
            <a:r>
              <a:rPr lang="tr-TR" altLang="en-US" b="1" dirty="0"/>
              <a:t>Saha elemanlarının durumlarını izleme, </a:t>
            </a:r>
            <a:br>
              <a:rPr lang="tr-TR" altLang="en-US" b="1" dirty="0"/>
            </a:br>
            <a:r>
              <a:rPr lang="tr-TR" altLang="en-US" b="1" dirty="0"/>
              <a:t>Enerji parametrelerini izleme ve sabit diske kaydetme, </a:t>
            </a:r>
            <a:br>
              <a:rPr lang="tr-TR" altLang="en-US" b="1" dirty="0"/>
            </a:br>
            <a:r>
              <a:rPr lang="tr-TR" altLang="en-US" b="1" dirty="0"/>
              <a:t>Enerji parametre grafikleri </a:t>
            </a:r>
            <a:br>
              <a:rPr lang="tr-TR" altLang="en-US" b="1" dirty="0"/>
            </a:br>
            <a:r>
              <a:rPr lang="tr-TR" altLang="en-US" b="1" dirty="0"/>
              <a:t>Arızaları takip etme, </a:t>
            </a:r>
            <a:br>
              <a:rPr lang="tr-TR" altLang="en-US" b="1" dirty="0"/>
            </a:br>
            <a:r>
              <a:rPr lang="tr-TR" altLang="en-US" b="1" dirty="0"/>
              <a:t>Alarm gruplaması ve yönetimi, </a:t>
            </a:r>
            <a:br>
              <a:rPr lang="tr-TR" altLang="en-US" b="1" dirty="0"/>
            </a:br>
            <a:r>
              <a:rPr lang="tr-TR" altLang="en-US" b="1" dirty="0"/>
              <a:t>Sesli ve grafik animasyonlarla operatörü uyarma, </a:t>
            </a:r>
            <a:br>
              <a:rPr lang="tr-TR" altLang="en-US" b="1" dirty="0"/>
            </a:br>
            <a:r>
              <a:rPr lang="tr-TR" altLang="en-US" b="1" dirty="0"/>
              <a:t>Rapor oluşturma ( geçmiş tarihlerde de alabilme imkanı ), </a:t>
            </a:r>
            <a:br>
              <a:rPr lang="tr-TR" altLang="en-US" b="1" dirty="0"/>
            </a:br>
            <a:r>
              <a:rPr lang="tr-TR" altLang="en-US" b="1" dirty="0"/>
              <a:t>Analog değerlerin zamana göre değişim eğrilerini oluşturma, </a:t>
            </a:r>
            <a:br>
              <a:rPr lang="tr-TR" altLang="en-US" b="1" dirty="0"/>
            </a:br>
            <a:r>
              <a:rPr lang="tr-TR" altLang="en-US" b="1" dirty="0"/>
              <a:t>Ayrı şifreleme seviyesi ile yeterli derecede güvenlik, </a:t>
            </a:r>
            <a:br>
              <a:rPr lang="tr-TR" altLang="en-US" b="1" dirty="0"/>
            </a:br>
            <a:r>
              <a:rPr lang="tr-TR" altLang="en-US" b="1" dirty="0"/>
              <a:t>Genişleyebilme, network'a bağlanabilme. </a:t>
            </a:r>
            <a:br>
              <a:rPr lang="tr-TR" altLang="en-US" b="1" dirty="0"/>
            </a:br>
            <a:endParaRPr lang="en-GB" b="1" dirty="0"/>
          </a:p>
        </p:txBody>
      </p:sp>
      <p:pic>
        <p:nvPicPr>
          <p:cNvPr id="3" name="Picture 6" descr="&#10;">
            <a:extLst>
              <a:ext uri="{FF2B5EF4-FFF2-40B4-BE49-F238E27FC236}">
                <a16:creationId xmlns:a16="http://schemas.microsoft.com/office/drawing/2014/main" id="{F9A36003-EB7F-4B85-9E78-2BAB27D943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4509120"/>
            <a:ext cx="8064896" cy="18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43303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5DCBE22-A2BA-4FBD-B099-9DAC0BD3DE48}"/>
              </a:ext>
            </a:extLst>
          </p:cNvPr>
          <p:cNvSpPr txBox="1"/>
          <p:nvPr/>
        </p:nvSpPr>
        <p:spPr>
          <a:xfrm>
            <a:off x="35496" y="1124744"/>
            <a:ext cx="9108504" cy="4247317"/>
          </a:xfrm>
          <a:prstGeom prst="rect">
            <a:avLst/>
          </a:prstGeom>
          <a:noFill/>
        </p:spPr>
        <p:txBody>
          <a:bodyPr wrap="square" rtlCol="0">
            <a:spAutoFit/>
          </a:bodyPr>
          <a:lstStyle/>
          <a:p>
            <a:pPr>
              <a:buFontTx/>
              <a:buChar char="•"/>
            </a:pPr>
            <a:r>
              <a:rPr lang="tr-TR" altLang="en-US" b="1" dirty="0">
                <a:solidFill>
                  <a:srgbClr val="00B050"/>
                </a:solidFill>
              </a:rPr>
              <a:t>Alarm izleme</a:t>
            </a:r>
            <a:br>
              <a:rPr lang="tr-TR" altLang="en-US" b="1" dirty="0">
                <a:solidFill>
                  <a:schemeClr val="tx2"/>
                </a:solidFill>
              </a:rPr>
            </a:br>
            <a:r>
              <a:rPr lang="tr-TR" altLang="en-US" b="1" dirty="0"/>
              <a:t>Operatör, sisteme ait tüm arızaları bilgisayardan on-line takip edebilmektedir. Arıza ile ilgili açıklayıcı bilgiler (oluştuğu zaman, yer, operatör, giderildiği zaman, açıklama) operatöre sunulmakta ve yetkili mühendisin sonradan inceleyebilmesi ve yazıcıdan kağıda dökebilmesi için sabit diske kaydedilmektedir. Ayrıca alarmların tesisteki ünitelere göre gruplanması da mümkündür.</a:t>
            </a:r>
            <a:endParaRPr lang="tr-TR" altLang="en-US" b="1" dirty="0">
              <a:solidFill>
                <a:srgbClr val="00B050"/>
              </a:solidFill>
            </a:endParaRPr>
          </a:p>
          <a:p>
            <a:pPr>
              <a:buFontTx/>
              <a:buChar char="•"/>
            </a:pPr>
            <a:r>
              <a:rPr lang="tr-TR" altLang="en-US" b="1" dirty="0">
                <a:solidFill>
                  <a:srgbClr val="00B050"/>
                </a:solidFill>
              </a:rPr>
              <a:t>Raporlama</a:t>
            </a:r>
            <a:br>
              <a:rPr lang="tr-TR" altLang="en-US" b="1" dirty="0">
                <a:solidFill>
                  <a:schemeClr val="tx2"/>
                </a:solidFill>
              </a:rPr>
            </a:br>
            <a:r>
              <a:rPr lang="tr-TR" altLang="en-US" b="1" dirty="0"/>
              <a:t>Raporlama için belirlenen tüm bilgiler, sabit diske kayıt edilmektedir. Kapsamlı raporlar bu bilgiler kullanılarak alınmaktadır. Raporlara ek olarak hedef değer-gerçek değer karşılaştırması yapılmakta ve tesisin performansı ortaya çıkarılmaktadır.</a:t>
            </a:r>
          </a:p>
          <a:p>
            <a:pPr>
              <a:buFontTx/>
              <a:buChar char="•"/>
            </a:pPr>
            <a:r>
              <a:rPr lang="tr-TR" altLang="en-US" b="1" dirty="0">
                <a:solidFill>
                  <a:srgbClr val="00B050"/>
                </a:solidFill>
              </a:rPr>
              <a:t>Trendler</a:t>
            </a:r>
            <a:br>
              <a:rPr lang="tr-TR" altLang="en-US" b="1" dirty="0">
                <a:solidFill>
                  <a:schemeClr val="tx2"/>
                </a:solidFill>
              </a:rPr>
            </a:br>
            <a:r>
              <a:rPr lang="tr-TR" altLang="en-US" b="1" dirty="0"/>
              <a:t>Sahadaki analog değerlerin zamana göre değişim eğrileri (trendler), anlık ve geçmişe dönük olarak alınabilmektedir.</a:t>
            </a:r>
            <a:br>
              <a:rPr lang="tr-TR" altLang="en-US" b="1" dirty="0"/>
            </a:br>
            <a:endParaRPr lang="tr-TR" altLang="en-US" b="1" dirty="0"/>
          </a:p>
          <a:p>
            <a:endParaRPr lang="en-GB" dirty="0"/>
          </a:p>
        </p:txBody>
      </p:sp>
    </p:spTree>
    <p:extLst>
      <p:ext uri="{BB962C8B-B14F-4D97-AF65-F5344CB8AC3E}">
        <p14:creationId xmlns:p14="http://schemas.microsoft.com/office/powerpoint/2010/main" val="1011755888"/>
      </p:ext>
    </p:extLst>
  </p:cSld>
  <p:clrMapOvr>
    <a:masterClrMapping/>
  </p:clrMapOvr>
</p:sld>
</file>

<file path=ppt/theme/theme1.xml><?xml version="1.0" encoding="utf-8"?>
<a:theme xmlns:a="http://schemas.openxmlformats.org/drawingml/2006/main" name="1_Ant_Theme_konulu">
  <a:themeElements>
    <a:clrScheme name="디자인 사용자 지정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디자인 사용자 지정">
      <a:majorFont>
        <a:latin typeface="굴림"/>
        <a:ea typeface="굴림"/>
        <a:cs typeface=""/>
      </a:majorFont>
      <a:minorFont>
        <a:latin typeface="굴림"/>
        <a:ea typeface="굴림"/>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디자인 사용자 지정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디자인 사용자 지정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디자인 사용자 지정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디자인 사용자 지정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디자인 사용자 지정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디자인 사용자 지정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디자인 사용자 지정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디자인 사용자 지정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디자인 사용자 지정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디자인 사용자 지정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디자인 사용자 지정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디자인 사용자 지정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7644</TotalTime>
  <Words>2513</Words>
  <Application>Microsoft Office PowerPoint</Application>
  <PresentationFormat>Ekran Gösterisi (4:3)</PresentationFormat>
  <Paragraphs>127</Paragraphs>
  <Slides>26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26</vt:i4>
      </vt:variant>
    </vt:vector>
  </HeadingPairs>
  <TitlesOfParts>
    <vt:vector size="30" baseType="lpstr">
      <vt:lpstr>굴림</vt:lpstr>
      <vt:lpstr>Arial</vt:lpstr>
      <vt:lpstr>Calibri</vt:lpstr>
      <vt:lpstr>1_Ant_Theme_konulu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Maximus</dc:creator>
  <cp:lastModifiedBy>Demet İLHAN OZCAN</cp:lastModifiedBy>
  <cp:revision>466</cp:revision>
  <dcterms:created xsi:type="dcterms:W3CDTF">2012-11-22T07:20:52Z</dcterms:created>
  <dcterms:modified xsi:type="dcterms:W3CDTF">2021-12-21T13:50:40Z</dcterms:modified>
</cp:coreProperties>
</file>